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71" r:id="rId5"/>
    <p:sldId id="268" r:id="rId6"/>
    <p:sldId id="269" r:id="rId7"/>
    <p:sldId id="270" r:id="rId8"/>
    <p:sldId id="272" r:id="rId9"/>
    <p:sldId id="265" r:id="rId10"/>
    <p:sldId id="266" r:id="rId11"/>
    <p:sldId id="262" r:id="rId12"/>
    <p:sldId id="259" r:id="rId13"/>
    <p:sldId id="261" r:id="rId14"/>
    <p:sldId id="275" r:id="rId15"/>
    <p:sldId id="274" r:id="rId16"/>
    <p:sldId id="277" r:id="rId17"/>
    <p:sldId id="276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6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0"/>
  </p:normalViewPr>
  <p:slideViewPr>
    <p:cSldViewPr snapToGrid="0" snapToObjects="1">
      <p:cViewPr>
        <p:scale>
          <a:sx n="130" d="100"/>
          <a:sy n="130" d="100"/>
        </p:scale>
        <p:origin x="208" y="-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44F3C-1BD5-9ECE-1284-99152B6C0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9E7627-5D4F-B247-2C4C-A74E29DC1E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3E723-91F4-5882-858B-4FAC09681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EE590-D52A-3844-9557-3FD5E004F697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59CF4-5AB4-43BF-A6A4-59C879CC0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3664D-8B8F-9E76-02AF-43859497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6069-73D5-5246-8AB7-775DCE07D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85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8D1D3-F677-5E32-0687-E7F833121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B259CB-3818-ABC0-CB63-4070E4A14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72CA-02D8-8199-FC3C-76624351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EE590-D52A-3844-9557-3FD5E004F697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200A0-94A9-C9FC-2FBF-2DE4B3CF0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58BA3-E057-34B1-B201-9BDB86725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6069-73D5-5246-8AB7-775DCE07D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6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5FEE66-678F-69EC-EB82-293DDD20F7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AA251-E33C-4634-6B44-CE7285D66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87DEF-475A-FF9D-6042-63122926A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EE590-D52A-3844-9557-3FD5E004F697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B810A-E46D-973C-47AE-9C2C7B260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12DFF-4311-7723-9E1D-D5319DD5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6069-73D5-5246-8AB7-775DCE07D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0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BA3D-CAF4-2805-1E07-3A5B1927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AEAEC-0664-BAF9-B1B7-F2E28803E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D7135-8972-15C9-0856-91F77ECE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EE590-D52A-3844-9557-3FD5E004F697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41390-EE90-21EA-867A-C7612640F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F22C1-2AF8-2A56-9AB4-2C208321D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6069-73D5-5246-8AB7-775DCE07D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8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A9652-2F7B-A8A2-0CBD-AE7B0962F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AD1FE-350E-58BB-9BB8-D33C2C59E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F0542-ADC0-EDC9-EC9D-29CDA20C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EE590-D52A-3844-9557-3FD5E004F697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CF775-7ECF-1DE1-1E58-61FCCBF8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7F32B-71A9-1DDC-45B4-DB98AD6C0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6069-73D5-5246-8AB7-775DCE07D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30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12D01-A098-998E-9579-A7FB1FAD4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DD9F5-F586-BA69-AAC5-8E59BFBEC4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5D1DDC-C3B5-0472-98E5-944F1F71E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DFAF3-8FA6-AD4E-8E8C-E8D35F30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EE590-D52A-3844-9557-3FD5E004F697}" type="datetimeFigureOut">
              <a:rPr lang="en-US" smtClean="0"/>
              <a:t>7/5/22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3F323-9EF7-6836-3962-24EB522F3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3AA1-80B1-5B89-15C4-5AE8611F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6069-73D5-5246-8AB7-775DCE07D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58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1C37-B0CB-8B43-4FAA-79DE02C40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1893E-685C-EF03-9B0F-49F288DB3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575D0-150E-20C3-48ED-75CD73D06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0DD62-A390-1E80-CCD9-D043008782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AD5BE7-7461-E796-1700-09CB8E4B7A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4270EA-4DA9-49D0-EBEF-E83EF48F9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EE590-D52A-3844-9557-3FD5E004F697}" type="datetimeFigureOut">
              <a:rPr lang="en-US" smtClean="0"/>
              <a:t>7/5/22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1D4DBF-F1B3-27D3-BEC5-A2B4AE14F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449D9-21E7-ED64-86F6-9AFFBE1C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6069-73D5-5246-8AB7-775DCE07D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30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E2E2E-4A73-AD9F-BDAD-E96499C7EE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915" y="98369"/>
            <a:ext cx="11881830" cy="663232"/>
          </a:xfrm>
          <a:ln>
            <a:noFill/>
          </a:ln>
        </p:spPr>
        <p:txBody>
          <a:bodyPr>
            <a:normAutofit/>
          </a:bodyPr>
          <a:lstStyle>
            <a:lvl1pPr>
              <a:defRPr sz="2400" b="1">
                <a:solidFill>
                  <a:srgbClr val="C00000"/>
                </a:solidFill>
              </a:defRPr>
            </a:lvl1pPr>
          </a:lstStyle>
          <a:p>
            <a:r>
              <a:rPr lang="en-GB" dirty="0"/>
              <a:t>Problem Statement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BCFC3-A91B-0611-7528-E26743359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4545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CCB49F-D7CD-AFC0-7684-D7547517D587}"/>
              </a:ext>
            </a:extLst>
          </p:cNvPr>
          <p:cNvCxnSpPr>
            <a:cxnSpLocks/>
          </p:cNvCxnSpPr>
          <p:nvPr userDrawn="1"/>
        </p:nvCxnSpPr>
        <p:spPr>
          <a:xfrm>
            <a:off x="85157" y="815391"/>
            <a:ext cx="1188183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A6C999-905F-0651-C326-8DE57F867CD3}"/>
              </a:ext>
            </a:extLst>
          </p:cNvPr>
          <p:cNvCxnSpPr>
            <a:cxnSpLocks/>
          </p:cNvCxnSpPr>
          <p:nvPr userDrawn="1"/>
        </p:nvCxnSpPr>
        <p:spPr>
          <a:xfrm>
            <a:off x="85157" y="6282050"/>
            <a:ext cx="1188183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83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2F5CF-8F07-C17F-F49D-662CB5D97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EE590-D52A-3844-9557-3FD5E004F697}" type="datetimeFigureOut">
              <a:rPr lang="en-US" smtClean="0"/>
              <a:t>7/5/22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3A5E7F-898E-C3FA-C5D3-97D698D87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50FFD-F011-D682-F334-E8D5B27E4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6069-73D5-5246-8AB7-775DCE07D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40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443B2-6EA0-DB8E-9F02-0DF722705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02873-70B1-6816-5671-B687D3CFC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D3D855-6E9F-D5AD-B193-D01E927FA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936EF-71C9-F867-A664-8F81781D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EE590-D52A-3844-9557-3FD5E004F697}" type="datetimeFigureOut">
              <a:rPr lang="en-US" smtClean="0"/>
              <a:t>7/5/22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C4812-84C2-B95E-8727-48065268A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E4589-2113-CB2A-FF96-E4D2BE1A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6069-73D5-5246-8AB7-775DCE07D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61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5DE7C-E46C-C3F9-18AF-BF7153AB5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BCE961-3DBA-5D99-7E08-8B5F3048C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68A71-7130-1897-AB0F-B32D7405B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37E44-37D5-A2E4-2EC4-DEBBE8B6B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EE590-D52A-3844-9557-3FD5E004F697}" type="datetimeFigureOut">
              <a:rPr lang="en-US" smtClean="0"/>
              <a:t>7/5/22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B32C1-889D-4117-32BA-A12AEA03F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C1C52-70C3-7B1A-E91A-CCDBFE9BC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16069-73D5-5246-8AB7-775DCE07D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42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C98CF3-F508-6068-1B2A-A5340BE66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7456E-F222-E35F-F193-A411B5600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19007-E712-3A11-BDB6-5E18B0C723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EE590-D52A-3844-9557-3FD5E004F697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12DFE-D674-1A7A-64A0-94D0E1A8C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C0087-7294-9D13-1F44-8A2916B24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16069-73D5-5246-8AB7-775DCE07D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60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digitalocean.com/community/tutorials/how-to-install-and-configure-redis-on-ubuntu-16-04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edis.com/latest/rs/installing-upgradin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tackoverflow.com/questions/21795340/linux-install-redis-cli-onl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edis.com/latest/rs/concepts/compatibility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@octoz/high-availability-and-scalability-with-redis-enterprise-54a48edcce1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0E65FD-4B09-E471-5C1C-2506B251EB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Installing Redis Enterprise &amp; setting </a:t>
            </a:r>
            <a:r>
              <a:rPr lang="en-US" dirty="0" err="1"/>
              <a:t>replicaof</a:t>
            </a:r>
            <a:r>
              <a:rPr lang="en-US" dirty="0"/>
              <a:t> Redis 3.0.7 Open-source</a:t>
            </a:r>
          </a:p>
        </p:txBody>
      </p:sp>
    </p:spTree>
    <p:extLst>
      <p:ext uri="{BB962C8B-B14F-4D97-AF65-F5344CB8AC3E}">
        <p14:creationId xmlns:p14="http://schemas.microsoft.com/office/powerpoint/2010/main" val="187416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4348-150A-CCB7-33ED-C9C1C54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1857C7-6A28-BCDF-F097-C118E48D7FC0}"/>
              </a:ext>
            </a:extLst>
          </p:cNvPr>
          <p:cNvSpPr txBox="1"/>
          <p:nvPr/>
        </p:nvSpPr>
        <p:spPr>
          <a:xfrm>
            <a:off x="243069" y="1018574"/>
            <a:ext cx="6921660" cy="1310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b="1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Application</a:t>
            </a:r>
            <a:endParaRPr lang="en-IN" sz="140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a coding language to implement this using the appropriate Redis Data Type:</a:t>
            </a:r>
            <a:endParaRPr lang="en-IN" sz="140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fontAlgn="base">
              <a:lnSpc>
                <a:spcPct val="115000"/>
              </a:lnSpc>
              <a:buFont typeface="+mj-lt"/>
              <a:buAutoNum type="arabicPeriod"/>
            </a:pPr>
            <a:r>
              <a:rPr lang="en-US" sz="14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Insert the values 1-100 to the Redis OSS server</a:t>
            </a:r>
            <a:endParaRPr lang="en-IN" sz="1400" u="none" strike="noStrike" kern="0" spc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fontAlgn="base">
              <a:lnSpc>
                <a:spcPct val="115000"/>
              </a:lnSpc>
              <a:buFont typeface="+mj-lt"/>
              <a:buAutoNum type="arabicPeriod"/>
            </a:pPr>
            <a:r>
              <a:rPr lang="en-US" sz="14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them in reverse order from the Redis Enterprise DB resource.</a:t>
            </a:r>
            <a:endParaRPr lang="en-IN" sz="1400" u="none" strike="noStrike" kern="0" spc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fontAlgn="base">
              <a:lnSpc>
                <a:spcPct val="115000"/>
              </a:lnSpc>
              <a:buFont typeface="+mj-lt"/>
              <a:buAutoNum type="arabicPeriod"/>
            </a:pPr>
            <a:r>
              <a:rPr lang="en-US" sz="14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For validation: preserve the output of steps 1 &amp; 2.</a:t>
            </a:r>
            <a:endParaRPr lang="en-IN" sz="1400" u="none" strike="noStrike" kern="0" spc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2469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4348-150A-CCB7-33ED-C9C1C54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6BE468-403D-2D7D-8386-EA25141AAAAC}"/>
              </a:ext>
            </a:extLst>
          </p:cNvPr>
          <p:cNvSpPr txBox="1"/>
          <p:nvPr/>
        </p:nvSpPr>
        <p:spPr>
          <a:xfrm>
            <a:off x="325886" y="1197739"/>
            <a:ext cx="4147323" cy="1310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Programming Tools</a:t>
            </a:r>
            <a:r>
              <a:rPr lang="en-US" sz="1400" b="1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en-US" sz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Programming Language: </a:t>
            </a:r>
            <a:r>
              <a:rPr lang="en-US" sz="14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Java 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en-US" sz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Project Type:</a:t>
            </a:r>
            <a:r>
              <a:rPr lang="en-US" sz="14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Maven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en-US" sz="140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IDE : </a:t>
            </a:r>
            <a:r>
              <a:rPr lang="en-US" sz="1400" b="1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Eclipse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en-US" sz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Redis Client Lib: </a:t>
            </a:r>
            <a:r>
              <a:rPr lang="en-US" sz="14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Jedis</a:t>
            </a:r>
            <a:endParaRPr lang="en-IN" sz="140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E0399-8E90-259D-EB5E-C55838DE5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374" y="1433618"/>
            <a:ext cx="5907515" cy="42741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AB198-011D-C911-5B67-1715D972E461}"/>
              </a:ext>
            </a:extLst>
          </p:cNvPr>
          <p:cNvSpPr txBox="1"/>
          <p:nvPr/>
        </p:nvSpPr>
        <p:spPr>
          <a:xfrm>
            <a:off x="325886" y="3307723"/>
            <a:ext cx="4454458" cy="180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Pre-requisites</a:t>
            </a:r>
            <a:endParaRPr lang="en-US" sz="1400" b="1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en-US" sz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Redis source server is up &amp; running (Open-Source Instance)</a:t>
            </a:r>
            <a:endParaRPr lang="en-US" sz="1400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5000"/>
              </a:lnSpc>
              <a:buFontTx/>
              <a:buAutoNum type="arabicPeriod"/>
            </a:pPr>
            <a:r>
              <a:rPr lang="en-US" sz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Redis destination server is up &amp; running (Enterprise Server Instance)</a:t>
            </a:r>
          </a:p>
          <a:p>
            <a:pPr marL="342900" indent="-342900">
              <a:lnSpc>
                <a:spcPct val="115000"/>
              </a:lnSpc>
              <a:buFontTx/>
              <a:buAutoNum type="arabicPeriod"/>
            </a:pPr>
            <a:r>
              <a:rPr lang="en-US" sz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Enterprise Server is configured as </a:t>
            </a:r>
            <a:r>
              <a:rPr lang="en-US" sz="1400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replicaof</a:t>
            </a:r>
            <a:r>
              <a:rPr lang="en-US" sz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redis</a:t>
            </a:r>
            <a:r>
              <a:rPr lang="en-US" sz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open-source server instance</a:t>
            </a:r>
          </a:p>
        </p:txBody>
      </p:sp>
    </p:spTree>
    <p:extLst>
      <p:ext uri="{BB962C8B-B14F-4D97-AF65-F5344CB8AC3E}">
        <p14:creationId xmlns:p14="http://schemas.microsoft.com/office/powerpoint/2010/main" val="20298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4348-150A-CCB7-33ED-C9C1C54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Outputs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25829-1BDC-074A-4205-66AA60E62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07" y="1119932"/>
            <a:ext cx="10076033" cy="49787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6C4BD4-0D6B-A658-7B9B-65DBDB8C3728}"/>
              </a:ext>
            </a:extLst>
          </p:cNvPr>
          <p:cNvSpPr/>
          <p:nvPr/>
        </p:nvSpPr>
        <p:spPr>
          <a:xfrm>
            <a:off x="2604304" y="3727048"/>
            <a:ext cx="8391645" cy="2453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30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0E65FD-4B09-E471-5C1C-2506B251EB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Solution Walkthrough</a:t>
            </a:r>
          </a:p>
        </p:txBody>
      </p:sp>
    </p:spTree>
    <p:extLst>
      <p:ext uri="{BB962C8B-B14F-4D97-AF65-F5344CB8AC3E}">
        <p14:creationId xmlns:p14="http://schemas.microsoft.com/office/powerpoint/2010/main" val="1232841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4348-150A-CCB7-33ED-C9C1C54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C94D8-BFE1-01D2-9A26-ECC5AD15ED29}"/>
              </a:ext>
            </a:extLst>
          </p:cNvPr>
          <p:cNvSpPr txBox="1"/>
          <p:nvPr/>
        </p:nvSpPr>
        <p:spPr>
          <a:xfrm>
            <a:off x="202557" y="962978"/>
            <a:ext cx="601794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600"/>
              </a:spcBef>
              <a:spcAft>
                <a:spcPts val="0"/>
              </a:spcAft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One of the largest banking customers was looking to optimise their core-banking deployments by segregating the enquiry loads from regular banking transactions initiated via various channels like UPI, net-banking,  mobile banking or API channels. The following points illustrate the deployed architecture along with key objectives for the solution -</a:t>
            </a:r>
            <a:endParaRPr lang="en-IN" sz="1200" dirty="0">
              <a:solidFill>
                <a:srgbClr val="000000"/>
              </a:solidFill>
              <a:latin typeface="Proxima Nova"/>
            </a:endParaRP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CBS </a:t>
            </a:r>
            <a:r>
              <a:rPr lang="en-IN" sz="1200" dirty="0">
                <a:solidFill>
                  <a:srgbClr val="000000"/>
                </a:solidFill>
                <a:latin typeface="Proxima Nova"/>
              </a:rPr>
              <a:t>was </a:t>
            </a: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hosted across three isolated sites- 2 in Mumbai (DC &amp; NDR) and one in Bangalore (DR). 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200" b="0" i="0" u="none" strike="noStrike" dirty="0">
              <a:solidFill>
                <a:srgbClr val="000000"/>
              </a:solidFill>
              <a:effectLst/>
              <a:latin typeface="Proxima Nova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Each of the sites </a:t>
            </a:r>
            <a:r>
              <a:rPr lang="en-IN" sz="1200" dirty="0">
                <a:solidFill>
                  <a:srgbClr val="000000"/>
                </a:solidFill>
                <a:latin typeface="Proxima Nova"/>
              </a:rPr>
              <a:t>had </a:t>
            </a: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their own database instances and were self-sufficient to functions as CBS instances. At any given point in time, </a:t>
            </a:r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Proxima Nova"/>
              </a:rPr>
              <a:t>Only one site </a:t>
            </a: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remains active for accepting the transactions (enquiry + update).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200" b="0" i="0" u="none" strike="noStrike" dirty="0">
              <a:solidFill>
                <a:srgbClr val="000000"/>
              </a:solidFill>
              <a:effectLst/>
              <a:latin typeface="Proxima Nova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The transactions (Enquiry + Update) initiated via various channels – net-banking, mobile banking, UPI or other sources land onto the global load balancer that forwards the same to one of the underlying sites - Primary DC, NDR or DR – whichever is active.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IN" sz="1200" b="0" i="0" u="none" strike="noStrike" dirty="0">
              <a:solidFill>
                <a:srgbClr val="000000"/>
              </a:solidFill>
              <a:effectLst/>
              <a:latin typeface="Proxima Nova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All the three sites are synchronised using the real-time replication (Oracle Data Guard) implementation.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IN" sz="1200" b="0" i="0" u="none" strike="noStrike" dirty="0">
              <a:solidFill>
                <a:srgbClr val="000000"/>
              </a:solidFill>
              <a:effectLst/>
              <a:latin typeface="Proxima Nova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The databases for all non-active sites were the read-replica of production sites and can not accept “update” transactions - due to this, </a:t>
            </a:r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Proxima Nova"/>
              </a:rPr>
              <a:t>the production sites can not be offloaded from enquiry transactions since the enquiry transactions also require CRUD operations related to maintaining of the audit trail records.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200" b="0" i="0" u="none" strike="noStrike" dirty="0">
              <a:solidFill>
                <a:srgbClr val="000000"/>
              </a:solidFill>
              <a:effectLst/>
              <a:latin typeface="Proxima Nova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The volume of Enquiry transactions is </a:t>
            </a:r>
            <a:r>
              <a:rPr lang="en-IN" sz="1200" b="0" i="0" u="none" strike="noStrike" dirty="0" err="1">
                <a:solidFill>
                  <a:srgbClr val="000000"/>
                </a:solidFill>
                <a:effectLst/>
                <a:latin typeface="Proxima Nova"/>
              </a:rPr>
              <a:t>approx</a:t>
            </a: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 5000 TPS and is expected to grow massively (48000 TPS) in near future.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3ACC5-4F32-B003-12DA-315640B53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45" y="1317337"/>
            <a:ext cx="5270500" cy="415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54BD78-0FBC-C171-F12B-4231C0B9EDA2}"/>
              </a:ext>
            </a:extLst>
          </p:cNvPr>
          <p:cNvSpPr txBox="1"/>
          <p:nvPr/>
        </p:nvSpPr>
        <p:spPr>
          <a:xfrm>
            <a:off x="6707245" y="926093"/>
            <a:ext cx="515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600"/>
              </a:spcBef>
              <a:spcAft>
                <a:spcPts val="0"/>
              </a:spcAft>
            </a:pPr>
            <a:r>
              <a:rPr lang="en-IN" sz="1800" b="1" i="1" u="none" strike="noStrike" dirty="0">
                <a:solidFill>
                  <a:srgbClr val="000000"/>
                </a:solidFill>
                <a:effectLst/>
                <a:latin typeface="Proxima Nova"/>
              </a:rPr>
              <a:t>As-Is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00659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9488E24-0023-AEA7-9B60-320DF273BBF9}"/>
              </a:ext>
            </a:extLst>
          </p:cNvPr>
          <p:cNvSpPr/>
          <p:nvPr/>
        </p:nvSpPr>
        <p:spPr>
          <a:xfrm>
            <a:off x="283269" y="918153"/>
            <a:ext cx="2099494" cy="83337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5FAF396-FED8-6A33-D265-39C22063C4D9}"/>
              </a:ext>
            </a:extLst>
          </p:cNvPr>
          <p:cNvSpPr/>
          <p:nvPr/>
        </p:nvSpPr>
        <p:spPr>
          <a:xfrm>
            <a:off x="4360157" y="4717917"/>
            <a:ext cx="2099494" cy="100838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F4348-150A-CCB7-33ED-C9C1C54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3C1B0B-2D6C-05BC-6DC5-54046CC2EC67}"/>
              </a:ext>
            </a:extLst>
          </p:cNvPr>
          <p:cNvSpPr/>
          <p:nvPr/>
        </p:nvSpPr>
        <p:spPr>
          <a:xfrm>
            <a:off x="1273232" y="2336152"/>
            <a:ext cx="8449519" cy="37984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2EE4F4-05A1-7E5F-77EE-7539E1308B1E}"/>
              </a:ext>
            </a:extLst>
          </p:cNvPr>
          <p:cNvCxnSpPr/>
          <p:nvPr/>
        </p:nvCxnSpPr>
        <p:spPr>
          <a:xfrm>
            <a:off x="4004855" y="2591657"/>
            <a:ext cx="0" cy="317361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FE8796E-6845-F408-C32C-C1F49BDB3818}"/>
              </a:ext>
            </a:extLst>
          </p:cNvPr>
          <p:cNvSpPr/>
          <p:nvPr/>
        </p:nvSpPr>
        <p:spPr>
          <a:xfrm>
            <a:off x="1693044" y="2731621"/>
            <a:ext cx="1735120" cy="358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Local Load Balancer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46130A-2839-1D5A-2DD8-B0B905C6AC19}"/>
              </a:ext>
            </a:extLst>
          </p:cNvPr>
          <p:cNvSpPr/>
          <p:nvPr/>
        </p:nvSpPr>
        <p:spPr>
          <a:xfrm>
            <a:off x="1510858" y="3400398"/>
            <a:ext cx="2099494" cy="3588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 Broker (HA)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A01E6FC-9C04-A270-D069-2CF881EA371B}"/>
              </a:ext>
            </a:extLst>
          </p:cNvPr>
          <p:cNvSpPr/>
          <p:nvPr/>
        </p:nvSpPr>
        <p:spPr>
          <a:xfrm>
            <a:off x="1510857" y="4715992"/>
            <a:ext cx="2099494" cy="100838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4C97828-60D4-625A-243D-0B5F9465F2F5}"/>
              </a:ext>
            </a:extLst>
          </p:cNvPr>
          <p:cNvSpPr/>
          <p:nvPr/>
        </p:nvSpPr>
        <p:spPr>
          <a:xfrm>
            <a:off x="1608613" y="4841541"/>
            <a:ext cx="926261" cy="3213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CBS App Components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5C7F37E-073F-5301-697B-86FA48E6AEC0}"/>
              </a:ext>
            </a:extLst>
          </p:cNvPr>
          <p:cNvSpPr/>
          <p:nvPr/>
        </p:nvSpPr>
        <p:spPr>
          <a:xfrm>
            <a:off x="2648063" y="4809268"/>
            <a:ext cx="842056" cy="79428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Consumer</a:t>
            </a:r>
          </a:p>
          <a:p>
            <a:pPr algn="ctr"/>
            <a:r>
              <a:rPr lang="en-US" sz="1000" dirty="0"/>
              <a:t>Groups</a:t>
            </a:r>
          </a:p>
        </p:txBody>
      </p:sp>
      <p:sp>
        <p:nvSpPr>
          <p:cNvPr id="21" name="Magnetic Disk 20">
            <a:extLst>
              <a:ext uri="{FF2B5EF4-FFF2-40B4-BE49-F238E27FC236}">
                <a16:creationId xmlns:a16="http://schemas.microsoft.com/office/drawing/2014/main" id="{F8C1014E-39B1-DCFA-6E60-3532AACA400E}"/>
              </a:ext>
            </a:extLst>
          </p:cNvPr>
          <p:cNvSpPr/>
          <p:nvPr/>
        </p:nvSpPr>
        <p:spPr>
          <a:xfrm>
            <a:off x="1608613" y="5224582"/>
            <a:ext cx="352161" cy="40650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DC</a:t>
            </a:r>
          </a:p>
        </p:txBody>
      </p:sp>
      <p:sp>
        <p:nvSpPr>
          <p:cNvPr id="22" name="Magnetic Disk 21">
            <a:extLst>
              <a:ext uri="{FF2B5EF4-FFF2-40B4-BE49-F238E27FC236}">
                <a16:creationId xmlns:a16="http://schemas.microsoft.com/office/drawing/2014/main" id="{6F1B63CE-186D-AE56-FEB3-747904953ED8}"/>
              </a:ext>
            </a:extLst>
          </p:cNvPr>
          <p:cNvSpPr/>
          <p:nvPr/>
        </p:nvSpPr>
        <p:spPr>
          <a:xfrm>
            <a:off x="2182713" y="5239476"/>
            <a:ext cx="352161" cy="406505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ADG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9C743A2-7BC3-A994-4DE8-2B0D5DB3BED6}"/>
              </a:ext>
            </a:extLst>
          </p:cNvPr>
          <p:cNvSpPr/>
          <p:nvPr/>
        </p:nvSpPr>
        <p:spPr>
          <a:xfrm>
            <a:off x="2591464" y="4069175"/>
            <a:ext cx="1018888" cy="33685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Redis Streams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C3D634-5017-1E71-38D1-F9070C58EDF8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560604" y="3090436"/>
            <a:ext cx="1" cy="309962"/>
          </a:xfrm>
          <a:prstGeom prst="straightConnector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6B4D10-4A9D-4685-C677-B3D89FB0325C}"/>
              </a:ext>
            </a:extLst>
          </p:cNvPr>
          <p:cNvCxnSpPr>
            <a:cxnSpLocks/>
          </p:cNvCxnSpPr>
          <p:nvPr/>
        </p:nvCxnSpPr>
        <p:spPr>
          <a:xfrm>
            <a:off x="3100908" y="3784908"/>
            <a:ext cx="0" cy="272692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A5B148-ADDE-BF54-23EF-C44E8B202260}"/>
              </a:ext>
            </a:extLst>
          </p:cNvPr>
          <p:cNvCxnSpPr/>
          <p:nvPr/>
        </p:nvCxnSpPr>
        <p:spPr>
          <a:xfrm>
            <a:off x="2060315" y="3759213"/>
            <a:ext cx="0" cy="95677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932699-FA0C-B6DD-6E60-49978B201723}"/>
              </a:ext>
            </a:extLst>
          </p:cNvPr>
          <p:cNvCxnSpPr>
            <a:cxnSpLocks/>
          </p:cNvCxnSpPr>
          <p:nvPr/>
        </p:nvCxnSpPr>
        <p:spPr>
          <a:xfrm>
            <a:off x="3125983" y="4436194"/>
            <a:ext cx="0" cy="36295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CF32F12-8A5E-CB8B-D84D-2ADB53383AF2}"/>
              </a:ext>
            </a:extLst>
          </p:cNvPr>
          <p:cNvSpPr/>
          <p:nvPr/>
        </p:nvSpPr>
        <p:spPr>
          <a:xfrm>
            <a:off x="7505471" y="2733550"/>
            <a:ext cx="1735120" cy="358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Local Load Balancer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68A2D31-369E-E9D7-3583-96ED04B69C96}"/>
              </a:ext>
            </a:extLst>
          </p:cNvPr>
          <p:cNvSpPr/>
          <p:nvPr/>
        </p:nvSpPr>
        <p:spPr>
          <a:xfrm>
            <a:off x="7323284" y="3402327"/>
            <a:ext cx="2099495" cy="358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 Broker (HA)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918DE44-49EE-ED82-6181-41F8DE34C273}"/>
              </a:ext>
            </a:extLst>
          </p:cNvPr>
          <p:cNvSpPr/>
          <p:nvPr/>
        </p:nvSpPr>
        <p:spPr>
          <a:xfrm>
            <a:off x="7300134" y="4717921"/>
            <a:ext cx="2099494" cy="100838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F28E243-8803-4C34-DA06-0AC19E6B0A1F}"/>
              </a:ext>
            </a:extLst>
          </p:cNvPr>
          <p:cNvSpPr/>
          <p:nvPr/>
        </p:nvSpPr>
        <p:spPr>
          <a:xfrm>
            <a:off x="8335440" y="4843470"/>
            <a:ext cx="926261" cy="3213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CBS App Components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1F91155-095B-7C2A-56A1-1C06FDDF3E18}"/>
              </a:ext>
            </a:extLst>
          </p:cNvPr>
          <p:cNvSpPr/>
          <p:nvPr/>
        </p:nvSpPr>
        <p:spPr>
          <a:xfrm>
            <a:off x="7395620" y="4811197"/>
            <a:ext cx="842056" cy="794288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Consumer</a:t>
            </a:r>
          </a:p>
          <a:p>
            <a:pPr algn="ctr"/>
            <a:r>
              <a:rPr lang="en-US" sz="1000"/>
              <a:t>Groups</a:t>
            </a:r>
            <a:endParaRPr lang="en-US" sz="1000" dirty="0"/>
          </a:p>
        </p:txBody>
      </p:sp>
      <p:sp>
        <p:nvSpPr>
          <p:cNvPr id="40" name="Magnetic Disk 39">
            <a:extLst>
              <a:ext uri="{FF2B5EF4-FFF2-40B4-BE49-F238E27FC236}">
                <a16:creationId xmlns:a16="http://schemas.microsoft.com/office/drawing/2014/main" id="{142FE372-CF9C-5816-C74E-8C6F75C2FAAF}"/>
              </a:ext>
            </a:extLst>
          </p:cNvPr>
          <p:cNvSpPr/>
          <p:nvPr/>
        </p:nvSpPr>
        <p:spPr>
          <a:xfrm>
            <a:off x="8335440" y="5226511"/>
            <a:ext cx="352161" cy="40650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DC</a:t>
            </a:r>
          </a:p>
        </p:txBody>
      </p:sp>
      <p:sp>
        <p:nvSpPr>
          <p:cNvPr id="41" name="Magnetic Disk 40">
            <a:extLst>
              <a:ext uri="{FF2B5EF4-FFF2-40B4-BE49-F238E27FC236}">
                <a16:creationId xmlns:a16="http://schemas.microsoft.com/office/drawing/2014/main" id="{19D86B9F-80A2-7964-81C6-FF830707A85B}"/>
              </a:ext>
            </a:extLst>
          </p:cNvPr>
          <p:cNvSpPr/>
          <p:nvPr/>
        </p:nvSpPr>
        <p:spPr>
          <a:xfrm>
            <a:off x="8909540" y="5241405"/>
            <a:ext cx="352161" cy="406505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ADG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85C1732-03FC-6B85-3395-7CE87A13A019}"/>
              </a:ext>
            </a:extLst>
          </p:cNvPr>
          <p:cNvSpPr/>
          <p:nvPr/>
        </p:nvSpPr>
        <p:spPr>
          <a:xfrm>
            <a:off x="7304296" y="4071104"/>
            <a:ext cx="1018888" cy="33685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Redis Streams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F7ACFE-8C75-5BB8-16D8-184E8B805548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8373031" y="3092365"/>
            <a:ext cx="1" cy="3099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4774E7A-6991-69DB-9126-D40457DD14CE}"/>
              </a:ext>
            </a:extLst>
          </p:cNvPr>
          <p:cNvCxnSpPr>
            <a:cxnSpLocks/>
          </p:cNvCxnSpPr>
          <p:nvPr/>
        </p:nvCxnSpPr>
        <p:spPr>
          <a:xfrm>
            <a:off x="7813740" y="3786837"/>
            <a:ext cx="0" cy="27269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9401F85-E7E2-9B44-6E09-31222E7C6E3F}"/>
              </a:ext>
            </a:extLst>
          </p:cNvPr>
          <p:cNvCxnSpPr/>
          <p:nvPr/>
        </p:nvCxnSpPr>
        <p:spPr>
          <a:xfrm>
            <a:off x="8845015" y="3761142"/>
            <a:ext cx="0" cy="95677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20A018-BD83-5ABA-1C18-6BF3CA812B20}"/>
              </a:ext>
            </a:extLst>
          </p:cNvPr>
          <p:cNvCxnSpPr>
            <a:cxnSpLocks/>
          </p:cNvCxnSpPr>
          <p:nvPr/>
        </p:nvCxnSpPr>
        <p:spPr>
          <a:xfrm>
            <a:off x="7838815" y="4438123"/>
            <a:ext cx="0" cy="362953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65E3FCC-9920-E3E2-C3E3-10D61A4B2FE3}"/>
              </a:ext>
            </a:extLst>
          </p:cNvPr>
          <p:cNvCxnSpPr/>
          <p:nvPr/>
        </p:nvCxnSpPr>
        <p:spPr>
          <a:xfrm>
            <a:off x="6935171" y="2616732"/>
            <a:ext cx="0" cy="317361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A63B648-7B5D-AB09-FEB2-D306DFDD546F}"/>
              </a:ext>
            </a:extLst>
          </p:cNvPr>
          <p:cNvSpPr/>
          <p:nvPr/>
        </p:nvSpPr>
        <p:spPr>
          <a:xfrm>
            <a:off x="4553919" y="2745123"/>
            <a:ext cx="1735120" cy="358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Local Load Balancer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C4859A0-5BC6-1856-D1B4-8F3AA22BCB48}"/>
              </a:ext>
            </a:extLst>
          </p:cNvPr>
          <p:cNvSpPr/>
          <p:nvPr/>
        </p:nvSpPr>
        <p:spPr>
          <a:xfrm>
            <a:off x="4371732" y="3413900"/>
            <a:ext cx="2099495" cy="358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 Broker (HA)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2BAC85F-FC14-F4BB-3B5F-A823539A47B0}"/>
              </a:ext>
            </a:extLst>
          </p:cNvPr>
          <p:cNvSpPr/>
          <p:nvPr/>
        </p:nvSpPr>
        <p:spPr>
          <a:xfrm>
            <a:off x="4469488" y="4855043"/>
            <a:ext cx="926261" cy="3213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CBS App Components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908D478C-0AC0-F81E-BC43-9BCA44B4F76F}"/>
              </a:ext>
            </a:extLst>
          </p:cNvPr>
          <p:cNvSpPr/>
          <p:nvPr/>
        </p:nvSpPr>
        <p:spPr>
          <a:xfrm>
            <a:off x="5508938" y="4822770"/>
            <a:ext cx="842056" cy="794288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Consumer</a:t>
            </a:r>
          </a:p>
          <a:p>
            <a:pPr algn="ctr"/>
            <a:r>
              <a:rPr lang="en-US" sz="1000" dirty="0"/>
              <a:t>Groups</a:t>
            </a:r>
          </a:p>
        </p:txBody>
      </p:sp>
      <p:sp>
        <p:nvSpPr>
          <p:cNvPr id="52" name="Magnetic Disk 51">
            <a:extLst>
              <a:ext uri="{FF2B5EF4-FFF2-40B4-BE49-F238E27FC236}">
                <a16:creationId xmlns:a16="http://schemas.microsoft.com/office/drawing/2014/main" id="{570382F0-6207-1E91-30C6-D6C271073E54}"/>
              </a:ext>
            </a:extLst>
          </p:cNvPr>
          <p:cNvSpPr/>
          <p:nvPr/>
        </p:nvSpPr>
        <p:spPr>
          <a:xfrm>
            <a:off x="4469488" y="5238084"/>
            <a:ext cx="352161" cy="40650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DC</a:t>
            </a:r>
          </a:p>
        </p:txBody>
      </p:sp>
      <p:sp>
        <p:nvSpPr>
          <p:cNvPr id="53" name="Magnetic Disk 52">
            <a:extLst>
              <a:ext uri="{FF2B5EF4-FFF2-40B4-BE49-F238E27FC236}">
                <a16:creationId xmlns:a16="http://schemas.microsoft.com/office/drawing/2014/main" id="{C882B547-28A4-6B67-E069-5256CC69C547}"/>
              </a:ext>
            </a:extLst>
          </p:cNvPr>
          <p:cNvSpPr/>
          <p:nvPr/>
        </p:nvSpPr>
        <p:spPr>
          <a:xfrm>
            <a:off x="5043588" y="5252978"/>
            <a:ext cx="352161" cy="406505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ADG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F28DA1A-3DA5-7D3F-6A64-AEC0ABFFBAFC}"/>
              </a:ext>
            </a:extLst>
          </p:cNvPr>
          <p:cNvSpPr/>
          <p:nvPr/>
        </p:nvSpPr>
        <p:spPr>
          <a:xfrm>
            <a:off x="5452339" y="4082677"/>
            <a:ext cx="1018888" cy="33685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Redis Streams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833407F-E775-878A-E8A2-7E3D43E19F1A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>
            <a:off x="5421479" y="3103938"/>
            <a:ext cx="1" cy="3099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EC413D-7136-FC33-A2D1-535940457FFB}"/>
              </a:ext>
            </a:extLst>
          </p:cNvPr>
          <p:cNvCxnSpPr>
            <a:cxnSpLocks/>
          </p:cNvCxnSpPr>
          <p:nvPr/>
        </p:nvCxnSpPr>
        <p:spPr>
          <a:xfrm>
            <a:off x="5961783" y="3798410"/>
            <a:ext cx="0" cy="27269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1886758-053A-A097-594A-0F0090E311FD}"/>
              </a:ext>
            </a:extLst>
          </p:cNvPr>
          <p:cNvCxnSpPr/>
          <p:nvPr/>
        </p:nvCxnSpPr>
        <p:spPr>
          <a:xfrm>
            <a:off x="4921190" y="3772715"/>
            <a:ext cx="0" cy="95677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49F65A2-6E8E-59C8-0C3E-BE28250C71DB}"/>
              </a:ext>
            </a:extLst>
          </p:cNvPr>
          <p:cNvCxnSpPr>
            <a:cxnSpLocks/>
          </p:cNvCxnSpPr>
          <p:nvPr/>
        </p:nvCxnSpPr>
        <p:spPr>
          <a:xfrm>
            <a:off x="5986858" y="4449696"/>
            <a:ext cx="0" cy="362953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7EAC1D1-D871-8FE8-045F-0ED83D4E41A0}"/>
              </a:ext>
            </a:extLst>
          </p:cNvPr>
          <p:cNvCxnSpPr/>
          <p:nvPr/>
        </p:nvCxnSpPr>
        <p:spPr>
          <a:xfrm>
            <a:off x="5027290" y="3774640"/>
            <a:ext cx="0" cy="95677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C96C5FA-40EE-6CFD-41F6-014087FDCBFA}"/>
              </a:ext>
            </a:extLst>
          </p:cNvPr>
          <p:cNvCxnSpPr/>
          <p:nvPr/>
        </p:nvCxnSpPr>
        <p:spPr>
          <a:xfrm>
            <a:off x="8951110" y="3763065"/>
            <a:ext cx="0" cy="95677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EDE73C7-6D19-04A3-6959-21310C6468F0}"/>
              </a:ext>
            </a:extLst>
          </p:cNvPr>
          <p:cNvCxnSpPr/>
          <p:nvPr/>
        </p:nvCxnSpPr>
        <p:spPr>
          <a:xfrm>
            <a:off x="2168343" y="3763066"/>
            <a:ext cx="0" cy="95677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BF17FFE-3EDF-344B-CEAF-20177FF24D94}"/>
              </a:ext>
            </a:extLst>
          </p:cNvPr>
          <p:cNvCxnSpPr>
            <a:cxnSpLocks/>
            <a:stCxn id="23" idx="3"/>
            <a:endCxn id="54" idx="1"/>
          </p:cNvCxnSpPr>
          <p:nvPr/>
        </p:nvCxnSpPr>
        <p:spPr>
          <a:xfrm>
            <a:off x="3610352" y="4237603"/>
            <a:ext cx="1841987" cy="13502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ED66399-669E-3D44-E31F-6C6336E88C55}"/>
              </a:ext>
            </a:extLst>
          </p:cNvPr>
          <p:cNvCxnSpPr>
            <a:cxnSpLocks/>
            <a:stCxn id="54" idx="3"/>
            <a:endCxn id="42" idx="1"/>
          </p:cNvCxnSpPr>
          <p:nvPr/>
        </p:nvCxnSpPr>
        <p:spPr>
          <a:xfrm flipV="1">
            <a:off x="6471227" y="4239532"/>
            <a:ext cx="833069" cy="11573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F919CC53-C9E2-3DD2-3769-8B55936FCBF4}"/>
              </a:ext>
            </a:extLst>
          </p:cNvPr>
          <p:cNvSpPr/>
          <p:nvPr/>
        </p:nvSpPr>
        <p:spPr>
          <a:xfrm>
            <a:off x="383605" y="979443"/>
            <a:ext cx="926261" cy="3213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UPI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E0E24B09-A16C-CC83-E498-CC37668C2F7E}"/>
              </a:ext>
            </a:extLst>
          </p:cNvPr>
          <p:cNvSpPr/>
          <p:nvPr/>
        </p:nvSpPr>
        <p:spPr>
          <a:xfrm>
            <a:off x="1357806" y="979443"/>
            <a:ext cx="926261" cy="3213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Net-Banking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0936576-81B6-5B5E-6DD3-52280A990281}"/>
              </a:ext>
            </a:extLst>
          </p:cNvPr>
          <p:cNvSpPr/>
          <p:nvPr/>
        </p:nvSpPr>
        <p:spPr>
          <a:xfrm>
            <a:off x="373361" y="1341062"/>
            <a:ext cx="926261" cy="3213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Mobile Banking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5FCFBD9-74B6-DFBD-7067-29885349A73A}"/>
              </a:ext>
            </a:extLst>
          </p:cNvPr>
          <p:cNvSpPr/>
          <p:nvPr/>
        </p:nvSpPr>
        <p:spPr>
          <a:xfrm>
            <a:off x="1357805" y="1341062"/>
            <a:ext cx="926261" cy="3213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API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43C16CE-03E1-7917-B182-7F4642AB04D9}"/>
              </a:ext>
            </a:extLst>
          </p:cNvPr>
          <p:cNvSpPr/>
          <p:nvPr/>
        </p:nvSpPr>
        <p:spPr>
          <a:xfrm>
            <a:off x="3713907" y="1484577"/>
            <a:ext cx="2099495" cy="31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GSLB</a:t>
            </a:r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2114570E-6688-155C-BFE5-9C55D6CD6EE1}"/>
              </a:ext>
            </a:extLst>
          </p:cNvPr>
          <p:cNvCxnSpPr>
            <a:cxnSpLocks/>
            <a:stCxn id="74" idx="3"/>
            <a:endCxn id="75" idx="0"/>
          </p:cNvCxnSpPr>
          <p:nvPr/>
        </p:nvCxnSpPr>
        <p:spPr>
          <a:xfrm>
            <a:off x="2382763" y="1334842"/>
            <a:ext cx="2380892" cy="149735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5425374F-9FC7-6DAB-5A56-B160F4DFA2F3}"/>
              </a:ext>
            </a:extLst>
          </p:cNvPr>
          <p:cNvCxnSpPr>
            <a:cxnSpLocks/>
            <a:stCxn id="75" idx="2"/>
            <a:endCxn id="48" idx="0"/>
          </p:cNvCxnSpPr>
          <p:nvPr/>
        </p:nvCxnSpPr>
        <p:spPr>
          <a:xfrm rot="16200000" flipH="1">
            <a:off x="4620369" y="1944013"/>
            <a:ext cx="944396" cy="657824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90F51D08-0832-DB24-B501-A47506D41683}"/>
              </a:ext>
            </a:extLst>
          </p:cNvPr>
          <p:cNvCxnSpPr>
            <a:cxnSpLocks/>
            <a:stCxn id="75" idx="1"/>
            <a:endCxn id="14" idx="0"/>
          </p:cNvCxnSpPr>
          <p:nvPr/>
        </p:nvCxnSpPr>
        <p:spPr>
          <a:xfrm rot="10800000" flipV="1">
            <a:off x="2560605" y="1642651"/>
            <a:ext cx="1153303" cy="1088969"/>
          </a:xfrm>
          <a:prstGeom prst="bentConnector2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4B7E2413-DE70-56E4-3D35-3966447BB614}"/>
              </a:ext>
            </a:extLst>
          </p:cNvPr>
          <p:cNvCxnSpPr>
            <a:cxnSpLocks/>
            <a:stCxn id="75" idx="3"/>
            <a:endCxn id="35" idx="0"/>
          </p:cNvCxnSpPr>
          <p:nvPr/>
        </p:nvCxnSpPr>
        <p:spPr>
          <a:xfrm>
            <a:off x="5813402" y="1642652"/>
            <a:ext cx="2559629" cy="1090898"/>
          </a:xfrm>
          <a:prstGeom prst="bentConnector2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73C009FA-9978-6D94-EAA9-78F2E13B9428}"/>
              </a:ext>
            </a:extLst>
          </p:cNvPr>
          <p:cNvSpPr/>
          <p:nvPr/>
        </p:nvSpPr>
        <p:spPr>
          <a:xfrm>
            <a:off x="2461889" y="2438266"/>
            <a:ext cx="1153322" cy="3368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dirty="0">
                <a:solidFill>
                  <a:schemeClr val="tx1"/>
                </a:solidFill>
              </a:rPr>
              <a:t>DC Site</a:t>
            </a:r>
            <a:r>
              <a:rPr lang="en-US" sz="1000" b="1" dirty="0">
                <a:solidFill>
                  <a:schemeClr val="tx1"/>
                </a:solidFill>
              </a:rPr>
              <a:t> (Active)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5DC75486-574D-32BE-0BE7-CFDD7A6F9F25}"/>
              </a:ext>
            </a:extLst>
          </p:cNvPr>
          <p:cNvSpPr/>
          <p:nvPr/>
        </p:nvSpPr>
        <p:spPr>
          <a:xfrm>
            <a:off x="5446761" y="2438266"/>
            <a:ext cx="1018888" cy="3368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dirty="0">
                <a:solidFill>
                  <a:schemeClr val="tx1"/>
                </a:solidFill>
              </a:rPr>
              <a:t>NDR Site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CD545B0C-63DF-4BEC-0E60-EE8157CA4D31}"/>
              </a:ext>
            </a:extLst>
          </p:cNvPr>
          <p:cNvSpPr/>
          <p:nvPr/>
        </p:nvSpPr>
        <p:spPr>
          <a:xfrm>
            <a:off x="8395774" y="2438266"/>
            <a:ext cx="1018888" cy="3368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dirty="0">
                <a:solidFill>
                  <a:schemeClr val="tx1"/>
                </a:solidFill>
              </a:rPr>
              <a:t>DR Site</a:t>
            </a:r>
          </a:p>
        </p:txBody>
      </p: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5528A8C1-10E3-BBE8-CFE3-545ABFEAE791}"/>
              </a:ext>
            </a:extLst>
          </p:cNvPr>
          <p:cNvCxnSpPr>
            <a:stCxn id="22" idx="3"/>
            <a:endCxn id="53" idx="3"/>
          </p:cNvCxnSpPr>
          <p:nvPr/>
        </p:nvCxnSpPr>
        <p:spPr>
          <a:xfrm rot="16200000" flipH="1">
            <a:off x="3782480" y="4222294"/>
            <a:ext cx="13502" cy="2860875"/>
          </a:xfrm>
          <a:prstGeom prst="bentConnector3">
            <a:avLst>
              <a:gd name="adj1" fmla="val 179308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A1390709-9EEC-1183-AD3B-71A32F995E14}"/>
              </a:ext>
            </a:extLst>
          </p:cNvPr>
          <p:cNvCxnSpPr>
            <a:cxnSpLocks/>
            <a:stCxn id="53" idx="3"/>
            <a:endCxn id="41" idx="3"/>
          </p:cNvCxnSpPr>
          <p:nvPr/>
        </p:nvCxnSpPr>
        <p:spPr>
          <a:xfrm rot="5400000" flipH="1" flipV="1">
            <a:off x="7146858" y="3720721"/>
            <a:ext cx="11573" cy="3865952"/>
          </a:xfrm>
          <a:prstGeom prst="bentConnector3">
            <a:avLst>
              <a:gd name="adj1" fmla="val -197528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5BFD024E-DB1B-8DC1-EB1B-C971C85F82FD}"/>
              </a:ext>
            </a:extLst>
          </p:cNvPr>
          <p:cNvCxnSpPr>
            <a:cxnSpLocks/>
            <a:stCxn id="52" idx="3"/>
            <a:endCxn id="40" idx="3"/>
          </p:cNvCxnSpPr>
          <p:nvPr/>
        </p:nvCxnSpPr>
        <p:spPr>
          <a:xfrm rot="5400000" flipH="1" flipV="1">
            <a:off x="6572758" y="3705827"/>
            <a:ext cx="11573" cy="3865952"/>
          </a:xfrm>
          <a:prstGeom prst="bentConnector3">
            <a:avLst>
              <a:gd name="adj1" fmla="val -197528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CC291474-0987-C1B1-F3A4-F09943CDB059}"/>
              </a:ext>
            </a:extLst>
          </p:cNvPr>
          <p:cNvCxnSpPr>
            <a:cxnSpLocks/>
            <a:stCxn id="21" idx="3"/>
            <a:endCxn id="52" idx="3"/>
          </p:cNvCxnSpPr>
          <p:nvPr/>
        </p:nvCxnSpPr>
        <p:spPr>
          <a:xfrm rot="16200000" flipH="1">
            <a:off x="3208380" y="4207400"/>
            <a:ext cx="13502" cy="2860875"/>
          </a:xfrm>
          <a:prstGeom prst="bentConnector3">
            <a:avLst>
              <a:gd name="adj1" fmla="val 179308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E9F50E1C-FA89-76C6-7B40-F10BAEC22E3C}"/>
              </a:ext>
            </a:extLst>
          </p:cNvPr>
          <p:cNvSpPr/>
          <p:nvPr/>
        </p:nvSpPr>
        <p:spPr>
          <a:xfrm>
            <a:off x="4188246" y="5702464"/>
            <a:ext cx="3869230" cy="3368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Replication Infrastructure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FDA92E5-99C7-E23F-D32F-B5DC3DA76594}"/>
              </a:ext>
            </a:extLst>
          </p:cNvPr>
          <p:cNvSpPr txBox="1"/>
          <p:nvPr/>
        </p:nvSpPr>
        <p:spPr>
          <a:xfrm>
            <a:off x="10040234" y="1049910"/>
            <a:ext cx="1974270" cy="4878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600"/>
              </a:spcBef>
              <a:spcAft>
                <a:spcPts val="0"/>
              </a:spcAft>
            </a:pPr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Proxima Nova"/>
              </a:rPr>
              <a:t>Key Features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Provisions to offload the production site from Enquiry transactions and making it more available to process to other complex transactions.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000000"/>
              </a:solidFill>
              <a:latin typeface="Proxima Nova"/>
            </a:endParaRP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Zero data-loss – high reliability and distributed solution with </a:t>
            </a:r>
            <a:r>
              <a:rPr lang="en-IN" sz="1200" b="0" i="0" u="none" strike="noStrike" dirty="0" err="1">
                <a:solidFill>
                  <a:srgbClr val="000000"/>
                </a:solidFill>
                <a:effectLst/>
                <a:latin typeface="Proxima Nova"/>
              </a:rPr>
              <a:t>redis</a:t>
            </a: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 streams.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</a:pPr>
            <a:endParaRPr lang="en-IN" sz="1200" b="0" i="0" u="none" strike="noStrike" dirty="0">
              <a:solidFill>
                <a:srgbClr val="000000"/>
              </a:solidFill>
              <a:effectLst/>
              <a:latin typeface="Proxima Nova"/>
            </a:endParaRP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Provisions for role-reversals. Externalised configurations for request Broker.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200" b="0" dirty="0">
              <a:effectLst/>
            </a:endParaRP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Ability to deal with growing volumes of enquiry transactions</a:t>
            </a:r>
          </a:p>
          <a:p>
            <a:br>
              <a:rPr lang="en-IN" sz="1200" b="0" dirty="0">
                <a:effectLst/>
              </a:rPr>
            </a:br>
            <a:endParaRPr lang="en-US" sz="1200" dirty="0"/>
          </a:p>
        </p:txBody>
      </p:sp>
      <p:sp>
        <p:nvSpPr>
          <p:cNvPr id="122" name="Magnetic Disk 121">
            <a:extLst>
              <a:ext uri="{FF2B5EF4-FFF2-40B4-BE49-F238E27FC236}">
                <a16:creationId xmlns:a16="http://schemas.microsoft.com/office/drawing/2014/main" id="{5EB466B5-20DE-93CE-B06C-60F65BA1CAA1}"/>
              </a:ext>
            </a:extLst>
          </p:cNvPr>
          <p:cNvSpPr/>
          <p:nvPr/>
        </p:nvSpPr>
        <p:spPr>
          <a:xfrm>
            <a:off x="7210653" y="1883252"/>
            <a:ext cx="426115" cy="335955"/>
          </a:xfrm>
          <a:prstGeom prst="flowChartMagneticDisk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Config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73C7A795-AADD-3933-7B6A-AEB85A832D07}"/>
              </a:ext>
            </a:extLst>
          </p:cNvPr>
          <p:cNvCxnSpPr>
            <a:cxnSpLocks/>
            <a:stCxn id="122" idx="2"/>
            <a:endCxn id="15" idx="3"/>
          </p:cNvCxnSpPr>
          <p:nvPr/>
        </p:nvCxnSpPr>
        <p:spPr>
          <a:xfrm rot="10800000" flipV="1">
            <a:off x="3610353" y="2051230"/>
            <a:ext cx="3600301" cy="1528576"/>
          </a:xfrm>
          <a:prstGeom prst="bentConnector3">
            <a:avLst>
              <a:gd name="adj1" fmla="val 81828"/>
            </a:avLst>
          </a:prstGeom>
          <a:ln w="9525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E443E61A-C7E4-F647-3F50-4EAC9CD05BCA}"/>
              </a:ext>
            </a:extLst>
          </p:cNvPr>
          <p:cNvCxnSpPr>
            <a:cxnSpLocks/>
            <a:stCxn id="122" idx="2"/>
            <a:endCxn id="49" idx="3"/>
          </p:cNvCxnSpPr>
          <p:nvPr/>
        </p:nvCxnSpPr>
        <p:spPr>
          <a:xfrm rot="10800000" flipV="1">
            <a:off x="6471227" y="2051230"/>
            <a:ext cx="739426" cy="1542078"/>
          </a:xfrm>
          <a:prstGeom prst="bentConnector3">
            <a:avLst>
              <a:gd name="adj1" fmla="val 71915"/>
            </a:avLst>
          </a:prstGeom>
          <a:ln w="9525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FEE78F6C-E8C8-6155-0368-6902F4F3CB67}"/>
              </a:ext>
            </a:extLst>
          </p:cNvPr>
          <p:cNvCxnSpPr>
            <a:cxnSpLocks/>
            <a:stCxn id="122" idx="4"/>
            <a:endCxn id="36" idx="1"/>
          </p:cNvCxnSpPr>
          <p:nvPr/>
        </p:nvCxnSpPr>
        <p:spPr>
          <a:xfrm flipH="1">
            <a:off x="7323284" y="2051230"/>
            <a:ext cx="313484" cy="1530505"/>
          </a:xfrm>
          <a:prstGeom prst="bentConnector5">
            <a:avLst>
              <a:gd name="adj1" fmla="val -72922"/>
              <a:gd name="adj2" fmla="val 30720"/>
              <a:gd name="adj3" fmla="val 172922"/>
            </a:avLst>
          </a:prstGeom>
          <a:ln w="9525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530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9488E24-0023-AEA7-9B60-320DF273BBF9}"/>
              </a:ext>
            </a:extLst>
          </p:cNvPr>
          <p:cNvSpPr/>
          <p:nvPr/>
        </p:nvSpPr>
        <p:spPr>
          <a:xfrm>
            <a:off x="283269" y="918153"/>
            <a:ext cx="2099494" cy="83337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5FAF396-FED8-6A33-D265-39C22063C4D9}"/>
              </a:ext>
            </a:extLst>
          </p:cNvPr>
          <p:cNvSpPr/>
          <p:nvPr/>
        </p:nvSpPr>
        <p:spPr>
          <a:xfrm>
            <a:off x="4360157" y="4387568"/>
            <a:ext cx="2099494" cy="133873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F4348-150A-CCB7-33ED-C9C1C54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3C1B0B-2D6C-05BC-6DC5-54046CC2EC67}"/>
              </a:ext>
            </a:extLst>
          </p:cNvPr>
          <p:cNvSpPr/>
          <p:nvPr/>
        </p:nvSpPr>
        <p:spPr>
          <a:xfrm>
            <a:off x="1273232" y="2336152"/>
            <a:ext cx="8449519" cy="37984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2EE4F4-05A1-7E5F-77EE-7539E1308B1E}"/>
              </a:ext>
            </a:extLst>
          </p:cNvPr>
          <p:cNvCxnSpPr/>
          <p:nvPr/>
        </p:nvCxnSpPr>
        <p:spPr>
          <a:xfrm>
            <a:off x="4004855" y="2591657"/>
            <a:ext cx="0" cy="317361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FE8796E-6845-F408-C32C-C1F49BDB3818}"/>
              </a:ext>
            </a:extLst>
          </p:cNvPr>
          <p:cNvSpPr/>
          <p:nvPr/>
        </p:nvSpPr>
        <p:spPr>
          <a:xfrm>
            <a:off x="1693044" y="2731621"/>
            <a:ext cx="1735120" cy="358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Local Load Balancer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46130A-2839-1D5A-2DD8-B0B905C6AC19}"/>
              </a:ext>
            </a:extLst>
          </p:cNvPr>
          <p:cNvSpPr/>
          <p:nvPr/>
        </p:nvSpPr>
        <p:spPr>
          <a:xfrm>
            <a:off x="1510858" y="3249924"/>
            <a:ext cx="2099494" cy="3588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 Broker (HA)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A01E6FC-9C04-A270-D069-2CF881EA371B}"/>
              </a:ext>
            </a:extLst>
          </p:cNvPr>
          <p:cNvSpPr/>
          <p:nvPr/>
        </p:nvSpPr>
        <p:spPr>
          <a:xfrm>
            <a:off x="1510857" y="4385643"/>
            <a:ext cx="2099494" cy="133873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4C97828-60D4-625A-243D-0B5F9465F2F5}"/>
              </a:ext>
            </a:extLst>
          </p:cNvPr>
          <p:cNvSpPr/>
          <p:nvPr/>
        </p:nvSpPr>
        <p:spPr>
          <a:xfrm>
            <a:off x="1608613" y="4478743"/>
            <a:ext cx="926261" cy="2414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CBS App Components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5C7F37E-073F-5301-697B-86FA48E6AEC0}"/>
              </a:ext>
            </a:extLst>
          </p:cNvPr>
          <p:cNvSpPr/>
          <p:nvPr/>
        </p:nvSpPr>
        <p:spPr>
          <a:xfrm>
            <a:off x="2648063" y="4479877"/>
            <a:ext cx="842056" cy="24825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Consumer</a:t>
            </a:r>
          </a:p>
          <a:p>
            <a:pPr algn="ctr"/>
            <a:r>
              <a:rPr lang="en-US" sz="700" dirty="0"/>
              <a:t>Groups</a:t>
            </a:r>
          </a:p>
        </p:txBody>
      </p:sp>
      <p:sp>
        <p:nvSpPr>
          <p:cNvPr id="21" name="Magnetic Disk 20">
            <a:extLst>
              <a:ext uri="{FF2B5EF4-FFF2-40B4-BE49-F238E27FC236}">
                <a16:creationId xmlns:a16="http://schemas.microsoft.com/office/drawing/2014/main" id="{F8C1014E-39B1-DCFA-6E60-3532AACA400E}"/>
              </a:ext>
            </a:extLst>
          </p:cNvPr>
          <p:cNvSpPr/>
          <p:nvPr/>
        </p:nvSpPr>
        <p:spPr>
          <a:xfrm>
            <a:off x="2650834" y="5224582"/>
            <a:ext cx="352161" cy="40650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DC</a:t>
            </a:r>
          </a:p>
        </p:txBody>
      </p:sp>
      <p:sp>
        <p:nvSpPr>
          <p:cNvPr id="22" name="Magnetic Disk 21">
            <a:extLst>
              <a:ext uri="{FF2B5EF4-FFF2-40B4-BE49-F238E27FC236}">
                <a16:creationId xmlns:a16="http://schemas.microsoft.com/office/drawing/2014/main" id="{6F1B63CE-186D-AE56-FEB3-747904953ED8}"/>
              </a:ext>
            </a:extLst>
          </p:cNvPr>
          <p:cNvSpPr/>
          <p:nvPr/>
        </p:nvSpPr>
        <p:spPr>
          <a:xfrm>
            <a:off x="3097118" y="5239476"/>
            <a:ext cx="352161" cy="406505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ADG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9C743A2-7BC3-A994-4DE8-2B0D5DB3BED6}"/>
              </a:ext>
            </a:extLst>
          </p:cNvPr>
          <p:cNvSpPr/>
          <p:nvPr/>
        </p:nvSpPr>
        <p:spPr>
          <a:xfrm>
            <a:off x="2591464" y="3802951"/>
            <a:ext cx="1018888" cy="33685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Redis Streams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C3D634-5017-1E71-38D1-F9070C58EDF8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560604" y="3090436"/>
            <a:ext cx="1" cy="159488"/>
          </a:xfrm>
          <a:prstGeom prst="straightConnector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6B4D10-4A9D-4685-C677-B3D89FB0325C}"/>
              </a:ext>
            </a:extLst>
          </p:cNvPr>
          <p:cNvCxnSpPr>
            <a:cxnSpLocks/>
          </p:cNvCxnSpPr>
          <p:nvPr/>
        </p:nvCxnSpPr>
        <p:spPr>
          <a:xfrm>
            <a:off x="3100908" y="3611891"/>
            <a:ext cx="0" cy="176508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A5B148-ADDE-BF54-23EF-C44E8B202260}"/>
              </a:ext>
            </a:extLst>
          </p:cNvPr>
          <p:cNvCxnSpPr/>
          <p:nvPr/>
        </p:nvCxnSpPr>
        <p:spPr>
          <a:xfrm>
            <a:off x="2060315" y="3643330"/>
            <a:ext cx="0" cy="718842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932699-FA0C-B6DD-6E60-49978B201723}"/>
              </a:ext>
            </a:extLst>
          </p:cNvPr>
          <p:cNvCxnSpPr>
            <a:cxnSpLocks/>
          </p:cNvCxnSpPr>
          <p:nvPr/>
        </p:nvCxnSpPr>
        <p:spPr>
          <a:xfrm>
            <a:off x="3125983" y="4167736"/>
            <a:ext cx="0" cy="36295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CF32F12-8A5E-CB8B-D84D-2ADB53383AF2}"/>
              </a:ext>
            </a:extLst>
          </p:cNvPr>
          <p:cNvSpPr/>
          <p:nvPr/>
        </p:nvSpPr>
        <p:spPr>
          <a:xfrm>
            <a:off x="7505471" y="2733550"/>
            <a:ext cx="1735120" cy="358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Local Load Balancer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68A2D31-369E-E9D7-3583-96ED04B69C96}"/>
              </a:ext>
            </a:extLst>
          </p:cNvPr>
          <p:cNvSpPr/>
          <p:nvPr/>
        </p:nvSpPr>
        <p:spPr>
          <a:xfrm>
            <a:off x="7323284" y="3251853"/>
            <a:ext cx="2099495" cy="358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 Broker (HA)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918DE44-49EE-ED82-6181-41F8DE34C273}"/>
              </a:ext>
            </a:extLst>
          </p:cNvPr>
          <p:cNvSpPr/>
          <p:nvPr/>
        </p:nvSpPr>
        <p:spPr>
          <a:xfrm>
            <a:off x="7300134" y="4387572"/>
            <a:ext cx="2099494" cy="133873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F28E243-8803-4C34-DA06-0AC19E6B0A1F}"/>
              </a:ext>
            </a:extLst>
          </p:cNvPr>
          <p:cNvSpPr/>
          <p:nvPr/>
        </p:nvSpPr>
        <p:spPr>
          <a:xfrm>
            <a:off x="7437514" y="4478743"/>
            <a:ext cx="926261" cy="2414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CBS App Components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1F91155-095B-7C2A-56A1-1C06FDDF3E18}"/>
              </a:ext>
            </a:extLst>
          </p:cNvPr>
          <p:cNvSpPr/>
          <p:nvPr/>
        </p:nvSpPr>
        <p:spPr>
          <a:xfrm>
            <a:off x="8447672" y="4479877"/>
            <a:ext cx="842056" cy="24825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Consumer</a:t>
            </a:r>
          </a:p>
          <a:p>
            <a:pPr algn="ctr"/>
            <a:r>
              <a:rPr lang="en-US" sz="700"/>
              <a:t>Groups</a:t>
            </a:r>
            <a:endParaRPr lang="en-US" sz="700" dirty="0"/>
          </a:p>
        </p:txBody>
      </p:sp>
      <p:sp>
        <p:nvSpPr>
          <p:cNvPr id="40" name="Magnetic Disk 39">
            <a:extLst>
              <a:ext uri="{FF2B5EF4-FFF2-40B4-BE49-F238E27FC236}">
                <a16:creationId xmlns:a16="http://schemas.microsoft.com/office/drawing/2014/main" id="{142FE372-CF9C-5816-C74E-8C6F75C2FAAF}"/>
              </a:ext>
            </a:extLst>
          </p:cNvPr>
          <p:cNvSpPr/>
          <p:nvPr/>
        </p:nvSpPr>
        <p:spPr>
          <a:xfrm>
            <a:off x="8482926" y="5226511"/>
            <a:ext cx="352161" cy="40650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DC</a:t>
            </a:r>
          </a:p>
        </p:txBody>
      </p:sp>
      <p:sp>
        <p:nvSpPr>
          <p:cNvPr id="41" name="Magnetic Disk 40">
            <a:extLst>
              <a:ext uri="{FF2B5EF4-FFF2-40B4-BE49-F238E27FC236}">
                <a16:creationId xmlns:a16="http://schemas.microsoft.com/office/drawing/2014/main" id="{19D86B9F-80A2-7964-81C6-FF830707A85B}"/>
              </a:ext>
            </a:extLst>
          </p:cNvPr>
          <p:cNvSpPr/>
          <p:nvPr/>
        </p:nvSpPr>
        <p:spPr>
          <a:xfrm>
            <a:off x="8929210" y="5241405"/>
            <a:ext cx="352161" cy="406505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ADG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85C1732-03FC-6B85-3395-7CE87A13A019}"/>
              </a:ext>
            </a:extLst>
          </p:cNvPr>
          <p:cNvSpPr/>
          <p:nvPr/>
        </p:nvSpPr>
        <p:spPr>
          <a:xfrm>
            <a:off x="8356348" y="3802951"/>
            <a:ext cx="1018888" cy="33685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Redis Streams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F7ACFE-8C75-5BB8-16D8-184E8B805548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8373031" y="3092365"/>
            <a:ext cx="1" cy="1594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4774E7A-6991-69DB-9126-D40457DD14CE}"/>
              </a:ext>
            </a:extLst>
          </p:cNvPr>
          <p:cNvCxnSpPr>
            <a:cxnSpLocks/>
          </p:cNvCxnSpPr>
          <p:nvPr/>
        </p:nvCxnSpPr>
        <p:spPr>
          <a:xfrm>
            <a:off x="8865792" y="3613455"/>
            <a:ext cx="0" cy="17531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9401F85-E7E2-9B44-6E09-31222E7C6E3F}"/>
              </a:ext>
            </a:extLst>
          </p:cNvPr>
          <p:cNvCxnSpPr/>
          <p:nvPr/>
        </p:nvCxnSpPr>
        <p:spPr>
          <a:xfrm>
            <a:off x="7950279" y="3645259"/>
            <a:ext cx="0" cy="718842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20A018-BD83-5ABA-1C18-6BF3CA812B20}"/>
              </a:ext>
            </a:extLst>
          </p:cNvPr>
          <p:cNvCxnSpPr>
            <a:cxnSpLocks/>
          </p:cNvCxnSpPr>
          <p:nvPr/>
        </p:nvCxnSpPr>
        <p:spPr>
          <a:xfrm>
            <a:off x="8890867" y="4169665"/>
            <a:ext cx="0" cy="362953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65E3FCC-9920-E3E2-C3E3-10D61A4B2FE3}"/>
              </a:ext>
            </a:extLst>
          </p:cNvPr>
          <p:cNvCxnSpPr/>
          <p:nvPr/>
        </p:nvCxnSpPr>
        <p:spPr>
          <a:xfrm>
            <a:off x="6935171" y="2616732"/>
            <a:ext cx="0" cy="317361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A63B648-7B5D-AB09-FEB2-D306DFDD546F}"/>
              </a:ext>
            </a:extLst>
          </p:cNvPr>
          <p:cNvSpPr/>
          <p:nvPr/>
        </p:nvSpPr>
        <p:spPr>
          <a:xfrm>
            <a:off x="4553919" y="2745123"/>
            <a:ext cx="1735120" cy="358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Local Load Balancer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C4859A0-5BC6-1856-D1B4-8F3AA22BCB48}"/>
              </a:ext>
            </a:extLst>
          </p:cNvPr>
          <p:cNvSpPr/>
          <p:nvPr/>
        </p:nvSpPr>
        <p:spPr>
          <a:xfrm>
            <a:off x="4371732" y="3263426"/>
            <a:ext cx="2099495" cy="358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 Broker (HA)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2BAC85F-FC14-F4BB-3B5F-A823539A47B0}"/>
              </a:ext>
            </a:extLst>
          </p:cNvPr>
          <p:cNvSpPr/>
          <p:nvPr/>
        </p:nvSpPr>
        <p:spPr>
          <a:xfrm>
            <a:off x="4469488" y="4478743"/>
            <a:ext cx="926261" cy="2414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CBS App Components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908D478C-0AC0-F81E-BC43-9BCA44B4F76F}"/>
              </a:ext>
            </a:extLst>
          </p:cNvPr>
          <p:cNvSpPr/>
          <p:nvPr/>
        </p:nvSpPr>
        <p:spPr>
          <a:xfrm>
            <a:off x="5508938" y="4479877"/>
            <a:ext cx="842056" cy="24825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Consumer</a:t>
            </a:r>
          </a:p>
          <a:p>
            <a:pPr algn="ctr"/>
            <a:r>
              <a:rPr lang="en-US" sz="700" dirty="0"/>
              <a:t>Groups</a:t>
            </a:r>
          </a:p>
        </p:txBody>
      </p:sp>
      <p:sp>
        <p:nvSpPr>
          <p:cNvPr id="52" name="Magnetic Disk 51">
            <a:extLst>
              <a:ext uri="{FF2B5EF4-FFF2-40B4-BE49-F238E27FC236}">
                <a16:creationId xmlns:a16="http://schemas.microsoft.com/office/drawing/2014/main" id="{570382F0-6207-1E91-30C6-D6C271073E54}"/>
              </a:ext>
            </a:extLst>
          </p:cNvPr>
          <p:cNvSpPr/>
          <p:nvPr/>
        </p:nvSpPr>
        <p:spPr>
          <a:xfrm>
            <a:off x="5511709" y="5238084"/>
            <a:ext cx="352161" cy="40650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DC</a:t>
            </a:r>
          </a:p>
        </p:txBody>
      </p:sp>
      <p:sp>
        <p:nvSpPr>
          <p:cNvPr id="53" name="Magnetic Disk 52">
            <a:extLst>
              <a:ext uri="{FF2B5EF4-FFF2-40B4-BE49-F238E27FC236}">
                <a16:creationId xmlns:a16="http://schemas.microsoft.com/office/drawing/2014/main" id="{C882B547-28A4-6B67-E069-5256CC69C547}"/>
              </a:ext>
            </a:extLst>
          </p:cNvPr>
          <p:cNvSpPr/>
          <p:nvPr/>
        </p:nvSpPr>
        <p:spPr>
          <a:xfrm>
            <a:off x="5938328" y="5252978"/>
            <a:ext cx="352161" cy="406505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ADG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F28DA1A-3DA5-7D3F-6A64-AEC0ABFFBAFC}"/>
              </a:ext>
            </a:extLst>
          </p:cNvPr>
          <p:cNvSpPr/>
          <p:nvPr/>
        </p:nvSpPr>
        <p:spPr>
          <a:xfrm>
            <a:off x="5452339" y="3802951"/>
            <a:ext cx="1018888" cy="33685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Redis Streams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833407F-E775-878A-E8A2-7E3D43E19F1A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>
            <a:off x="5421479" y="3103938"/>
            <a:ext cx="1" cy="1594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EC413D-7136-FC33-A2D1-535940457FFB}"/>
              </a:ext>
            </a:extLst>
          </p:cNvPr>
          <p:cNvCxnSpPr>
            <a:cxnSpLocks/>
          </p:cNvCxnSpPr>
          <p:nvPr/>
        </p:nvCxnSpPr>
        <p:spPr>
          <a:xfrm>
            <a:off x="5961783" y="3622834"/>
            <a:ext cx="0" cy="16812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1886758-053A-A097-594A-0F0090E311FD}"/>
              </a:ext>
            </a:extLst>
          </p:cNvPr>
          <p:cNvCxnSpPr/>
          <p:nvPr/>
        </p:nvCxnSpPr>
        <p:spPr>
          <a:xfrm>
            <a:off x="4921190" y="3656832"/>
            <a:ext cx="0" cy="718842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49F65A2-6E8E-59C8-0C3E-BE28250C71DB}"/>
              </a:ext>
            </a:extLst>
          </p:cNvPr>
          <p:cNvCxnSpPr>
            <a:cxnSpLocks/>
          </p:cNvCxnSpPr>
          <p:nvPr/>
        </p:nvCxnSpPr>
        <p:spPr>
          <a:xfrm>
            <a:off x="5986858" y="4181238"/>
            <a:ext cx="0" cy="362953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7EAC1D1-D871-8FE8-045F-0ED83D4E41A0}"/>
              </a:ext>
            </a:extLst>
          </p:cNvPr>
          <p:cNvCxnSpPr/>
          <p:nvPr/>
        </p:nvCxnSpPr>
        <p:spPr>
          <a:xfrm>
            <a:off x="5027290" y="3658757"/>
            <a:ext cx="0" cy="718842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C96C5FA-40EE-6CFD-41F6-014087FDCBFA}"/>
              </a:ext>
            </a:extLst>
          </p:cNvPr>
          <p:cNvCxnSpPr/>
          <p:nvPr/>
        </p:nvCxnSpPr>
        <p:spPr>
          <a:xfrm>
            <a:off x="8056374" y="3647182"/>
            <a:ext cx="0" cy="718842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EDE73C7-6D19-04A3-6959-21310C6468F0}"/>
              </a:ext>
            </a:extLst>
          </p:cNvPr>
          <p:cNvCxnSpPr/>
          <p:nvPr/>
        </p:nvCxnSpPr>
        <p:spPr>
          <a:xfrm>
            <a:off x="2168343" y="3647183"/>
            <a:ext cx="0" cy="718842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BF17FFE-3EDF-344B-CEAF-20177FF24D94}"/>
              </a:ext>
            </a:extLst>
          </p:cNvPr>
          <p:cNvCxnSpPr>
            <a:cxnSpLocks/>
            <a:stCxn id="23" idx="3"/>
            <a:endCxn id="54" idx="1"/>
          </p:cNvCxnSpPr>
          <p:nvPr/>
        </p:nvCxnSpPr>
        <p:spPr>
          <a:xfrm>
            <a:off x="3610352" y="3971379"/>
            <a:ext cx="1841987" cy="0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ED66399-669E-3D44-E31F-6C6336E88C55}"/>
              </a:ext>
            </a:extLst>
          </p:cNvPr>
          <p:cNvCxnSpPr>
            <a:cxnSpLocks/>
            <a:stCxn id="54" idx="3"/>
            <a:endCxn id="42" idx="1"/>
          </p:cNvCxnSpPr>
          <p:nvPr/>
        </p:nvCxnSpPr>
        <p:spPr>
          <a:xfrm>
            <a:off x="6471227" y="3971379"/>
            <a:ext cx="1885121" cy="0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F919CC53-C9E2-3DD2-3769-8B55936FCBF4}"/>
              </a:ext>
            </a:extLst>
          </p:cNvPr>
          <p:cNvSpPr/>
          <p:nvPr/>
        </p:nvSpPr>
        <p:spPr>
          <a:xfrm>
            <a:off x="383605" y="979443"/>
            <a:ext cx="926261" cy="3213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UPI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E0E24B09-A16C-CC83-E498-CC37668C2F7E}"/>
              </a:ext>
            </a:extLst>
          </p:cNvPr>
          <p:cNvSpPr/>
          <p:nvPr/>
        </p:nvSpPr>
        <p:spPr>
          <a:xfrm>
            <a:off x="1357806" y="979443"/>
            <a:ext cx="926261" cy="3213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Net-Banking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0936576-81B6-5B5E-6DD3-52280A990281}"/>
              </a:ext>
            </a:extLst>
          </p:cNvPr>
          <p:cNvSpPr/>
          <p:nvPr/>
        </p:nvSpPr>
        <p:spPr>
          <a:xfrm>
            <a:off x="373361" y="1341062"/>
            <a:ext cx="926261" cy="3213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Mobile Banking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5FCFBD9-74B6-DFBD-7067-29885349A73A}"/>
              </a:ext>
            </a:extLst>
          </p:cNvPr>
          <p:cNvSpPr/>
          <p:nvPr/>
        </p:nvSpPr>
        <p:spPr>
          <a:xfrm>
            <a:off x="1357805" y="1341062"/>
            <a:ext cx="926261" cy="3213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API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43C16CE-03E1-7917-B182-7F4642AB04D9}"/>
              </a:ext>
            </a:extLst>
          </p:cNvPr>
          <p:cNvSpPr/>
          <p:nvPr/>
        </p:nvSpPr>
        <p:spPr>
          <a:xfrm>
            <a:off x="3713907" y="1484577"/>
            <a:ext cx="2099495" cy="31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GSLB</a:t>
            </a:r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2114570E-6688-155C-BFE5-9C55D6CD6EE1}"/>
              </a:ext>
            </a:extLst>
          </p:cNvPr>
          <p:cNvCxnSpPr>
            <a:cxnSpLocks/>
            <a:stCxn id="74" idx="3"/>
            <a:endCxn id="75" idx="0"/>
          </p:cNvCxnSpPr>
          <p:nvPr/>
        </p:nvCxnSpPr>
        <p:spPr>
          <a:xfrm>
            <a:off x="2382763" y="1334842"/>
            <a:ext cx="2380892" cy="149735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5425374F-9FC7-6DAB-5A56-B160F4DFA2F3}"/>
              </a:ext>
            </a:extLst>
          </p:cNvPr>
          <p:cNvCxnSpPr>
            <a:cxnSpLocks/>
            <a:stCxn id="75" idx="2"/>
            <a:endCxn id="48" idx="0"/>
          </p:cNvCxnSpPr>
          <p:nvPr/>
        </p:nvCxnSpPr>
        <p:spPr>
          <a:xfrm rot="16200000" flipH="1">
            <a:off x="4620369" y="1944013"/>
            <a:ext cx="944396" cy="657824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90F51D08-0832-DB24-B501-A47506D41683}"/>
              </a:ext>
            </a:extLst>
          </p:cNvPr>
          <p:cNvCxnSpPr>
            <a:cxnSpLocks/>
            <a:stCxn id="75" idx="1"/>
            <a:endCxn id="14" idx="0"/>
          </p:cNvCxnSpPr>
          <p:nvPr/>
        </p:nvCxnSpPr>
        <p:spPr>
          <a:xfrm rot="10800000" flipV="1">
            <a:off x="2560605" y="1642651"/>
            <a:ext cx="1153303" cy="1088969"/>
          </a:xfrm>
          <a:prstGeom prst="bentConnector2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4B7E2413-DE70-56E4-3D35-3966447BB614}"/>
              </a:ext>
            </a:extLst>
          </p:cNvPr>
          <p:cNvCxnSpPr>
            <a:cxnSpLocks/>
            <a:stCxn id="75" idx="3"/>
            <a:endCxn id="35" idx="0"/>
          </p:cNvCxnSpPr>
          <p:nvPr/>
        </p:nvCxnSpPr>
        <p:spPr>
          <a:xfrm>
            <a:off x="5813402" y="1642652"/>
            <a:ext cx="2559629" cy="1090898"/>
          </a:xfrm>
          <a:prstGeom prst="bentConnector2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73C009FA-9978-6D94-EAA9-78F2E13B9428}"/>
              </a:ext>
            </a:extLst>
          </p:cNvPr>
          <p:cNvSpPr/>
          <p:nvPr/>
        </p:nvSpPr>
        <p:spPr>
          <a:xfrm>
            <a:off x="2461889" y="2438266"/>
            <a:ext cx="1153322" cy="3368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dirty="0">
                <a:solidFill>
                  <a:schemeClr val="tx1"/>
                </a:solidFill>
              </a:rPr>
              <a:t>DC Site</a:t>
            </a:r>
            <a:r>
              <a:rPr lang="en-US" sz="1000" b="1" dirty="0">
                <a:solidFill>
                  <a:schemeClr val="tx1"/>
                </a:solidFill>
              </a:rPr>
              <a:t> (Active)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5DC75486-574D-32BE-0BE7-CFDD7A6F9F25}"/>
              </a:ext>
            </a:extLst>
          </p:cNvPr>
          <p:cNvSpPr/>
          <p:nvPr/>
        </p:nvSpPr>
        <p:spPr>
          <a:xfrm>
            <a:off x="5446761" y="2438266"/>
            <a:ext cx="1018888" cy="3368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dirty="0">
                <a:solidFill>
                  <a:schemeClr val="tx1"/>
                </a:solidFill>
              </a:rPr>
              <a:t>NDR Site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CD545B0C-63DF-4BEC-0E60-EE8157CA4D31}"/>
              </a:ext>
            </a:extLst>
          </p:cNvPr>
          <p:cNvSpPr/>
          <p:nvPr/>
        </p:nvSpPr>
        <p:spPr>
          <a:xfrm>
            <a:off x="8395774" y="2438266"/>
            <a:ext cx="1018888" cy="3368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dirty="0">
                <a:solidFill>
                  <a:schemeClr val="tx1"/>
                </a:solidFill>
              </a:rPr>
              <a:t>DR Site</a:t>
            </a:r>
          </a:p>
        </p:txBody>
      </p: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5528A8C1-10E3-BBE8-CFE3-545ABFEAE791}"/>
              </a:ext>
            </a:extLst>
          </p:cNvPr>
          <p:cNvCxnSpPr>
            <a:stCxn id="22" idx="3"/>
            <a:endCxn id="53" idx="3"/>
          </p:cNvCxnSpPr>
          <p:nvPr/>
        </p:nvCxnSpPr>
        <p:spPr>
          <a:xfrm rot="16200000" flipH="1">
            <a:off x="4687053" y="4232127"/>
            <a:ext cx="13502" cy="2841210"/>
          </a:xfrm>
          <a:prstGeom prst="bentConnector3">
            <a:avLst>
              <a:gd name="adj1" fmla="val 179308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A1390709-9EEC-1183-AD3B-71A32F995E14}"/>
              </a:ext>
            </a:extLst>
          </p:cNvPr>
          <p:cNvCxnSpPr>
            <a:cxnSpLocks/>
            <a:stCxn id="53" idx="3"/>
            <a:endCxn id="41" idx="3"/>
          </p:cNvCxnSpPr>
          <p:nvPr/>
        </p:nvCxnSpPr>
        <p:spPr>
          <a:xfrm rot="5400000" flipH="1" flipV="1">
            <a:off x="7604063" y="4158256"/>
            <a:ext cx="11573" cy="2990882"/>
          </a:xfrm>
          <a:prstGeom prst="bentConnector3">
            <a:avLst>
              <a:gd name="adj1" fmla="val -197528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5BFD024E-DB1B-8DC1-EB1B-C971C85F82FD}"/>
              </a:ext>
            </a:extLst>
          </p:cNvPr>
          <p:cNvCxnSpPr>
            <a:cxnSpLocks/>
            <a:stCxn id="52" idx="3"/>
            <a:endCxn id="40" idx="3"/>
          </p:cNvCxnSpPr>
          <p:nvPr/>
        </p:nvCxnSpPr>
        <p:spPr>
          <a:xfrm rot="5400000" flipH="1" flipV="1">
            <a:off x="7167611" y="4153194"/>
            <a:ext cx="11573" cy="2971217"/>
          </a:xfrm>
          <a:prstGeom prst="bentConnector3">
            <a:avLst>
              <a:gd name="adj1" fmla="val -197528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CC291474-0987-C1B1-F3A4-F09943CDB059}"/>
              </a:ext>
            </a:extLst>
          </p:cNvPr>
          <p:cNvCxnSpPr>
            <a:cxnSpLocks/>
            <a:stCxn id="21" idx="3"/>
            <a:endCxn id="52" idx="3"/>
          </p:cNvCxnSpPr>
          <p:nvPr/>
        </p:nvCxnSpPr>
        <p:spPr>
          <a:xfrm rot="16200000" flipH="1">
            <a:off x="4250601" y="4207400"/>
            <a:ext cx="13502" cy="2860875"/>
          </a:xfrm>
          <a:prstGeom prst="bentConnector3">
            <a:avLst>
              <a:gd name="adj1" fmla="val 179308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E9F50E1C-FA89-76C6-7B40-F10BAEC22E3C}"/>
              </a:ext>
            </a:extLst>
          </p:cNvPr>
          <p:cNvSpPr/>
          <p:nvPr/>
        </p:nvSpPr>
        <p:spPr>
          <a:xfrm>
            <a:off x="4188246" y="5702464"/>
            <a:ext cx="3869230" cy="3368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Replication Infrastructure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FDA92E5-99C7-E23F-D32F-B5DC3DA76594}"/>
              </a:ext>
            </a:extLst>
          </p:cNvPr>
          <p:cNvSpPr txBox="1"/>
          <p:nvPr/>
        </p:nvSpPr>
        <p:spPr>
          <a:xfrm>
            <a:off x="10040234" y="1049910"/>
            <a:ext cx="1974270" cy="521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600"/>
              </a:spcBef>
              <a:spcAft>
                <a:spcPts val="0"/>
              </a:spcAft>
            </a:pPr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Proxima Nova"/>
              </a:rPr>
              <a:t>Key Features</a:t>
            </a:r>
          </a:p>
          <a:p>
            <a:pPr indent="-171450" fontAlgn="base">
              <a:spcBef>
                <a:spcPts val="600"/>
              </a:spcBef>
              <a:buFont typeface="Wingdings" pitchFamily="2" charset="2"/>
              <a:buChar char="q"/>
            </a:pPr>
            <a:r>
              <a:rPr lang="en-IN" sz="1200" dirty="0"/>
              <a:t>Provisions to offload the production site from Enquiry transactions and making it more available to process to other complex transactions.</a:t>
            </a:r>
          </a:p>
          <a:p>
            <a:pPr indent="-171450" fontAlgn="base">
              <a:spcBef>
                <a:spcPts val="600"/>
              </a:spcBef>
              <a:buFont typeface="Wingdings" pitchFamily="2" charset="2"/>
              <a:buChar char="q"/>
            </a:pPr>
            <a:endParaRPr lang="en-IN" sz="1200" dirty="0"/>
          </a:p>
          <a:p>
            <a:pPr indent="-171450" fontAlgn="base">
              <a:spcBef>
                <a:spcPts val="600"/>
              </a:spcBef>
              <a:buFont typeface="Wingdings" pitchFamily="2" charset="2"/>
              <a:buChar char="q"/>
            </a:pPr>
            <a:r>
              <a:rPr lang="en-IN" sz="1200" dirty="0"/>
              <a:t>Zero data-loss – high reliability and distributed solution with </a:t>
            </a:r>
            <a:r>
              <a:rPr lang="en-IN" sz="1200" dirty="0" err="1"/>
              <a:t>redis</a:t>
            </a:r>
            <a:r>
              <a:rPr lang="en-IN" sz="1200" dirty="0"/>
              <a:t> streams.</a:t>
            </a:r>
          </a:p>
          <a:p>
            <a:pPr indent="-171450" fontAlgn="base">
              <a:spcBef>
                <a:spcPts val="600"/>
              </a:spcBef>
              <a:buFont typeface="Wingdings" pitchFamily="2" charset="2"/>
              <a:buChar char="q"/>
            </a:pPr>
            <a:endParaRPr lang="en-IN" sz="1200" dirty="0"/>
          </a:p>
          <a:p>
            <a:pPr indent="-171450" fontAlgn="base">
              <a:spcBef>
                <a:spcPts val="600"/>
              </a:spcBef>
              <a:buFont typeface="Wingdings" pitchFamily="2" charset="2"/>
              <a:buChar char="q"/>
            </a:pPr>
            <a:r>
              <a:rPr lang="en-IN" sz="1200" dirty="0"/>
              <a:t>Provisions for role-reversals. Externalised configurations for request Broker.</a:t>
            </a:r>
          </a:p>
          <a:p>
            <a:pPr indent="-171450" fontAlgn="base">
              <a:spcBef>
                <a:spcPts val="600"/>
              </a:spcBef>
              <a:buFont typeface="Wingdings" pitchFamily="2" charset="2"/>
              <a:buChar char="q"/>
            </a:pPr>
            <a:endParaRPr lang="en-IN" sz="1200" dirty="0"/>
          </a:p>
          <a:p>
            <a:pPr indent="-171450" fontAlgn="base">
              <a:spcBef>
                <a:spcPts val="600"/>
              </a:spcBef>
              <a:buFont typeface="Wingdings" pitchFamily="2" charset="2"/>
              <a:buChar char="q"/>
            </a:pPr>
            <a:r>
              <a:rPr lang="en-IN" sz="1200" dirty="0"/>
              <a:t>Optimised Performance powered by Redis Cache</a:t>
            </a:r>
          </a:p>
          <a:p>
            <a:pPr indent="-171450" fontAlgn="base">
              <a:spcBef>
                <a:spcPts val="600"/>
              </a:spcBef>
              <a:buFont typeface="Wingdings" pitchFamily="2" charset="2"/>
              <a:buChar char="q"/>
            </a:pPr>
            <a:endParaRPr lang="en-IN" sz="1200" dirty="0"/>
          </a:p>
          <a:p>
            <a:pPr indent="-171450" fontAlgn="base">
              <a:spcBef>
                <a:spcPts val="600"/>
              </a:spcBef>
              <a:buFont typeface="Wingdings" pitchFamily="2" charset="2"/>
              <a:buChar char="q"/>
            </a:pPr>
            <a:r>
              <a:rPr lang="en-IN" sz="1200" dirty="0"/>
              <a:t>Ability to deal with growing volumes of enquiry transactions</a:t>
            </a:r>
          </a:p>
          <a:p>
            <a:br>
              <a:rPr lang="en-IN" sz="1200" b="0" dirty="0">
                <a:effectLst/>
              </a:rPr>
            </a:br>
            <a:endParaRPr lang="en-US" sz="1200" dirty="0"/>
          </a:p>
        </p:txBody>
      </p:sp>
      <p:sp>
        <p:nvSpPr>
          <p:cNvPr id="122" name="Magnetic Disk 121">
            <a:extLst>
              <a:ext uri="{FF2B5EF4-FFF2-40B4-BE49-F238E27FC236}">
                <a16:creationId xmlns:a16="http://schemas.microsoft.com/office/drawing/2014/main" id="{5EB466B5-20DE-93CE-B06C-60F65BA1CAA1}"/>
              </a:ext>
            </a:extLst>
          </p:cNvPr>
          <p:cNvSpPr/>
          <p:nvPr/>
        </p:nvSpPr>
        <p:spPr>
          <a:xfrm>
            <a:off x="7210653" y="1883252"/>
            <a:ext cx="426115" cy="335955"/>
          </a:xfrm>
          <a:prstGeom prst="flowChartMagneticDisk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Config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73C7A795-AADD-3933-7B6A-AEB85A832D07}"/>
              </a:ext>
            </a:extLst>
          </p:cNvPr>
          <p:cNvCxnSpPr>
            <a:cxnSpLocks/>
            <a:stCxn id="122" idx="2"/>
            <a:endCxn id="15" idx="3"/>
          </p:cNvCxnSpPr>
          <p:nvPr/>
        </p:nvCxnSpPr>
        <p:spPr>
          <a:xfrm rot="10800000" flipV="1">
            <a:off x="3610353" y="2051230"/>
            <a:ext cx="3600301" cy="1378102"/>
          </a:xfrm>
          <a:prstGeom prst="bentConnector3">
            <a:avLst>
              <a:gd name="adj1" fmla="val 82149"/>
            </a:avLst>
          </a:prstGeom>
          <a:ln w="9525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E443E61A-C7E4-F647-3F50-4EAC9CD05BCA}"/>
              </a:ext>
            </a:extLst>
          </p:cNvPr>
          <p:cNvCxnSpPr>
            <a:cxnSpLocks/>
            <a:stCxn id="122" idx="2"/>
            <a:endCxn id="49" idx="3"/>
          </p:cNvCxnSpPr>
          <p:nvPr/>
        </p:nvCxnSpPr>
        <p:spPr>
          <a:xfrm rot="10800000" flipV="1">
            <a:off x="6471227" y="2051230"/>
            <a:ext cx="739426" cy="1391604"/>
          </a:xfrm>
          <a:prstGeom prst="bentConnector3">
            <a:avLst>
              <a:gd name="adj1" fmla="val 73480"/>
            </a:avLst>
          </a:prstGeom>
          <a:ln w="9525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FEE78F6C-E8C8-6155-0368-6902F4F3CB67}"/>
              </a:ext>
            </a:extLst>
          </p:cNvPr>
          <p:cNvCxnSpPr>
            <a:cxnSpLocks/>
            <a:stCxn id="122" idx="4"/>
            <a:endCxn id="36" idx="1"/>
          </p:cNvCxnSpPr>
          <p:nvPr/>
        </p:nvCxnSpPr>
        <p:spPr>
          <a:xfrm flipH="1">
            <a:off x="7323284" y="2051230"/>
            <a:ext cx="313484" cy="1380031"/>
          </a:xfrm>
          <a:prstGeom prst="bentConnector5">
            <a:avLst>
              <a:gd name="adj1" fmla="val -72922"/>
              <a:gd name="adj2" fmla="val 35328"/>
              <a:gd name="adj3" fmla="val 172922"/>
            </a:avLst>
          </a:prstGeom>
          <a:ln w="9525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CA30B17C-9B16-BFCD-8DE8-99AA64BCF801}"/>
              </a:ext>
            </a:extLst>
          </p:cNvPr>
          <p:cNvSpPr/>
          <p:nvPr/>
        </p:nvSpPr>
        <p:spPr>
          <a:xfrm>
            <a:off x="1636759" y="4968226"/>
            <a:ext cx="562909" cy="33561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Redis Cache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1CCB8F4-033B-532A-F3C4-4576A34A668B}"/>
              </a:ext>
            </a:extLst>
          </p:cNvPr>
          <p:cNvSpPr/>
          <p:nvPr/>
        </p:nvSpPr>
        <p:spPr>
          <a:xfrm>
            <a:off x="4471904" y="4968226"/>
            <a:ext cx="562909" cy="33561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Redis Cache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7117461A-4ED7-513E-60AF-F907489A13D6}"/>
              </a:ext>
            </a:extLst>
          </p:cNvPr>
          <p:cNvSpPr/>
          <p:nvPr/>
        </p:nvSpPr>
        <p:spPr>
          <a:xfrm>
            <a:off x="7465645" y="4968226"/>
            <a:ext cx="562600" cy="33561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Redis Cache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3BE4B48-8474-9C6D-35EF-607C4E47FCA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5034813" y="5136031"/>
            <a:ext cx="2430832" cy="0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51AFEB-3459-C6FC-F604-1D25C52F4F45}"/>
              </a:ext>
            </a:extLst>
          </p:cNvPr>
          <p:cNvCxnSpPr>
            <a:cxnSpLocks/>
            <a:stCxn id="78" idx="3"/>
            <a:endCxn id="80" idx="1"/>
          </p:cNvCxnSpPr>
          <p:nvPr/>
        </p:nvCxnSpPr>
        <p:spPr>
          <a:xfrm>
            <a:off x="2199668" y="5136031"/>
            <a:ext cx="2272236" cy="0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85963252-8EAD-5C72-42B6-9368F19367C3}"/>
              </a:ext>
            </a:extLst>
          </p:cNvPr>
          <p:cNvCxnSpPr>
            <a:cxnSpLocks/>
            <a:stCxn id="17" idx="2"/>
            <a:endCxn id="78" idx="0"/>
          </p:cNvCxnSpPr>
          <p:nvPr/>
        </p:nvCxnSpPr>
        <p:spPr>
          <a:xfrm rot="5400000">
            <a:off x="1870938" y="4767420"/>
            <a:ext cx="248082" cy="153530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EFC00B81-430E-0880-7D13-A18A96188732}"/>
              </a:ext>
            </a:extLst>
          </p:cNvPr>
          <p:cNvCxnSpPr>
            <a:cxnSpLocks/>
            <a:endCxn id="80" idx="0"/>
          </p:cNvCxnSpPr>
          <p:nvPr/>
        </p:nvCxnSpPr>
        <p:spPr>
          <a:xfrm rot="5400000">
            <a:off x="4734726" y="4781758"/>
            <a:ext cx="205101" cy="167834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12447D0F-CEA2-ADB1-994B-D8CFCDDD3FF2}"/>
              </a:ext>
            </a:extLst>
          </p:cNvPr>
          <p:cNvCxnSpPr>
            <a:cxnSpLocks/>
            <a:stCxn id="38" idx="2"/>
            <a:endCxn id="82" idx="0"/>
          </p:cNvCxnSpPr>
          <p:nvPr/>
        </p:nvCxnSpPr>
        <p:spPr>
          <a:xfrm rot="5400000">
            <a:off x="7699754" y="4767335"/>
            <a:ext cx="248082" cy="153700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C3A56718-9559-7849-AFA1-1C235BA00D2F}"/>
              </a:ext>
            </a:extLst>
          </p:cNvPr>
          <p:cNvCxnSpPr>
            <a:cxnSpLocks/>
            <a:stCxn id="38" idx="2"/>
            <a:endCxn id="40" idx="1"/>
          </p:cNvCxnSpPr>
          <p:nvPr/>
        </p:nvCxnSpPr>
        <p:spPr>
          <a:xfrm rot="16200000" flipH="1">
            <a:off x="8026643" y="4594146"/>
            <a:ext cx="506367" cy="758362"/>
          </a:xfrm>
          <a:prstGeom prst="bentConnector3">
            <a:avLst>
              <a:gd name="adj1" fmla="val 26699"/>
            </a:avLst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395D8EE4-3090-AB4A-F832-C9B4EF596957}"/>
              </a:ext>
            </a:extLst>
          </p:cNvPr>
          <p:cNvCxnSpPr>
            <a:cxnSpLocks/>
            <a:stCxn id="50" idx="2"/>
            <a:endCxn id="52" idx="1"/>
          </p:cNvCxnSpPr>
          <p:nvPr/>
        </p:nvCxnSpPr>
        <p:spPr>
          <a:xfrm rot="16200000" flipH="1">
            <a:off x="5051234" y="4601528"/>
            <a:ext cx="517940" cy="755171"/>
          </a:xfrm>
          <a:prstGeom prst="bentConnector3">
            <a:avLst>
              <a:gd name="adj1" fmla="val 29118"/>
            </a:avLst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93012524-EB1B-7B8A-5A55-72BFDA08F99A}"/>
              </a:ext>
            </a:extLst>
          </p:cNvPr>
          <p:cNvCxnSpPr>
            <a:cxnSpLocks/>
            <a:stCxn id="17" idx="2"/>
            <a:endCxn id="21" idx="1"/>
          </p:cNvCxnSpPr>
          <p:nvPr/>
        </p:nvCxnSpPr>
        <p:spPr>
          <a:xfrm rot="16200000" flipH="1">
            <a:off x="2197110" y="4594777"/>
            <a:ext cx="504438" cy="755171"/>
          </a:xfrm>
          <a:prstGeom prst="bentConnector3">
            <a:avLst>
              <a:gd name="adj1" fmla="val 20763"/>
            </a:avLst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265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4348-150A-CCB7-33ED-C9C1C54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Architecture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8D1A52-04CD-625B-7C84-F2CE5A92333F}"/>
              </a:ext>
            </a:extLst>
          </p:cNvPr>
          <p:cNvGrpSpPr/>
          <p:nvPr/>
        </p:nvGrpSpPr>
        <p:grpSpPr>
          <a:xfrm>
            <a:off x="6379853" y="1304547"/>
            <a:ext cx="2268830" cy="3811463"/>
            <a:chOff x="2225897" y="2263789"/>
            <a:chExt cx="2268830" cy="26688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703C58C-39DB-79E4-1504-F888C2DF0AF8}"/>
                </a:ext>
              </a:extLst>
            </p:cNvPr>
            <p:cNvSpPr/>
            <p:nvPr/>
          </p:nvSpPr>
          <p:spPr>
            <a:xfrm>
              <a:off x="2228045" y="2704563"/>
              <a:ext cx="2266682" cy="2228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 anchorCtr="0"/>
            <a:lstStyle/>
            <a:p>
              <a:r>
                <a:rPr lang="en-US" sz="1200" dirty="0"/>
                <a:t>Vehicle for routing audit trail updates to primary instance</a:t>
              </a:r>
            </a:p>
            <a:p>
              <a:endParaRPr lang="en-US" sz="1200" dirty="0"/>
            </a:p>
            <a:p>
              <a:r>
                <a:rPr lang="en-US" sz="1200" dirty="0"/>
                <a:t>Local deployment for each site</a:t>
              </a:r>
            </a:p>
            <a:p>
              <a:endParaRPr lang="en-US" sz="1200" dirty="0"/>
            </a:p>
            <a:p>
              <a:r>
                <a:rPr lang="en-US" sz="1200" dirty="0"/>
                <a:t>Capturing of record metadata that can be pushed for analytics requirements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7BA9368-2CA3-E3AB-6E1B-E4900A16D7AD}"/>
                </a:ext>
              </a:extLst>
            </p:cNvPr>
            <p:cNvSpPr/>
            <p:nvPr/>
          </p:nvSpPr>
          <p:spPr>
            <a:xfrm>
              <a:off x="2225897" y="2263789"/>
              <a:ext cx="2266682" cy="400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 anchorCtr="0"/>
            <a:lstStyle/>
            <a:p>
              <a:pPr algn="ctr"/>
              <a:r>
                <a:rPr lang="en-US" sz="1400" b="1" dirty="0"/>
                <a:t>Redis Streams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1C23AD7-51DF-C59C-0A2E-E956B7B06566}"/>
              </a:ext>
            </a:extLst>
          </p:cNvPr>
          <p:cNvGrpSpPr/>
          <p:nvPr/>
        </p:nvGrpSpPr>
        <p:grpSpPr>
          <a:xfrm>
            <a:off x="9240407" y="1304547"/>
            <a:ext cx="2268830" cy="3811463"/>
            <a:chOff x="2225897" y="2263789"/>
            <a:chExt cx="2268830" cy="266881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ECEEB54-9B75-74D0-E099-5A6DFA2D5C18}"/>
                </a:ext>
              </a:extLst>
            </p:cNvPr>
            <p:cNvSpPr/>
            <p:nvPr/>
          </p:nvSpPr>
          <p:spPr>
            <a:xfrm>
              <a:off x="2228045" y="2704563"/>
              <a:ext cx="2266682" cy="2228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 anchorCtr="0"/>
            <a:lstStyle/>
            <a:p>
              <a:r>
                <a:rPr lang="en-US" sz="1200"/>
                <a:t>Data Replications with min latency for real-time synchronizations.</a:t>
              </a:r>
            </a:p>
            <a:p>
              <a:endParaRPr lang="en-US" sz="1200"/>
            </a:p>
            <a:p>
              <a:r>
                <a:rPr lang="en-US" sz="1200"/>
                <a:t>Local redis cache instance can be introduced to eliminate the need for eventually consistent databases for real-time experience with enquiry operations</a:t>
              </a:r>
              <a:endParaRPr lang="en-US" sz="12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DE39192-76E3-C77E-F234-65484F9DC69B}"/>
                </a:ext>
              </a:extLst>
            </p:cNvPr>
            <p:cNvSpPr/>
            <p:nvPr/>
          </p:nvSpPr>
          <p:spPr>
            <a:xfrm>
              <a:off x="2225897" y="2263789"/>
              <a:ext cx="2266682" cy="400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 anchorCtr="0"/>
            <a:lstStyle/>
            <a:p>
              <a:pPr algn="ctr"/>
              <a:r>
                <a:rPr lang="en-US" sz="1400" b="1"/>
                <a:t>DB Replications</a:t>
              </a:r>
              <a:endParaRPr lang="en-US" sz="1400" b="1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B679C93-4F0F-DD09-40FA-597C2AF024B4}"/>
              </a:ext>
            </a:extLst>
          </p:cNvPr>
          <p:cNvGrpSpPr/>
          <p:nvPr/>
        </p:nvGrpSpPr>
        <p:grpSpPr>
          <a:xfrm>
            <a:off x="658745" y="1304547"/>
            <a:ext cx="2268830" cy="3811463"/>
            <a:chOff x="2225897" y="2263789"/>
            <a:chExt cx="2268830" cy="2668819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FF000A5-B24E-27AD-E99E-4B8DD62FFD77}"/>
                </a:ext>
              </a:extLst>
            </p:cNvPr>
            <p:cNvSpPr/>
            <p:nvPr/>
          </p:nvSpPr>
          <p:spPr>
            <a:xfrm>
              <a:off x="2228045" y="2704563"/>
              <a:ext cx="2266682" cy="2228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Java based application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Ability to detect the active site based on configurations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On active nodes, acts as request forwarder for enquiry request to non-active instances.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On non-active instances, produces the audit trail records to </a:t>
              </a:r>
              <a:r>
                <a:rPr lang="en-US" sz="1200" dirty="0" err="1"/>
                <a:t>redis</a:t>
              </a:r>
              <a:r>
                <a:rPr lang="en-US" sz="1200" dirty="0"/>
                <a:t> streams and serves the query </a:t>
              </a:r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A3A9ABB-7E24-4742-97F5-5451AE3483DE}"/>
                </a:ext>
              </a:extLst>
            </p:cNvPr>
            <p:cNvSpPr/>
            <p:nvPr/>
          </p:nvSpPr>
          <p:spPr>
            <a:xfrm>
              <a:off x="2225897" y="2263789"/>
              <a:ext cx="2266682" cy="400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 anchorCtr="0"/>
            <a:lstStyle/>
            <a:p>
              <a:pPr algn="ctr"/>
              <a:r>
                <a:rPr lang="en-US" sz="1400" b="1" dirty="0"/>
                <a:t>Request Brokers (HA)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6F97AC1-F3F6-72CC-EA56-8A311918A61A}"/>
              </a:ext>
            </a:extLst>
          </p:cNvPr>
          <p:cNvGrpSpPr/>
          <p:nvPr/>
        </p:nvGrpSpPr>
        <p:grpSpPr>
          <a:xfrm>
            <a:off x="3519299" y="1304547"/>
            <a:ext cx="2268830" cy="3811463"/>
            <a:chOff x="2225897" y="2263789"/>
            <a:chExt cx="2268830" cy="2668819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14DE43F-6CA4-5EAE-7764-5F4DF12FA377}"/>
                </a:ext>
              </a:extLst>
            </p:cNvPr>
            <p:cNvSpPr/>
            <p:nvPr/>
          </p:nvSpPr>
          <p:spPr>
            <a:xfrm>
              <a:off x="2228045" y="2704563"/>
              <a:ext cx="2266682" cy="2228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 anchorCtr="0"/>
            <a:lstStyle/>
            <a:p>
              <a:r>
                <a:rPr lang="en-US" sz="1200" dirty="0"/>
                <a:t>Consumer groups are responsible for updating the database with audit logs for the enquiry transaction</a:t>
              </a:r>
            </a:p>
            <a:p>
              <a:endParaRPr lang="en-US" sz="1200" dirty="0"/>
            </a:p>
            <a:p>
              <a:r>
                <a:rPr lang="en-US" sz="1200" dirty="0"/>
                <a:t>Remain active on active instance</a:t>
              </a:r>
            </a:p>
            <a:p>
              <a:endParaRPr lang="en-US" sz="1200" dirty="0"/>
            </a:p>
            <a:p>
              <a:r>
                <a:rPr lang="en-US" sz="1200" dirty="0"/>
                <a:t>Do not process the streams produced by local request broker.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8C993A4-F9C6-A2F0-BF17-840BB52BE6A5}"/>
                </a:ext>
              </a:extLst>
            </p:cNvPr>
            <p:cNvSpPr/>
            <p:nvPr/>
          </p:nvSpPr>
          <p:spPr>
            <a:xfrm>
              <a:off x="2225897" y="2263789"/>
              <a:ext cx="2266682" cy="400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 anchorCtr="0"/>
            <a:lstStyle/>
            <a:p>
              <a:pPr algn="ctr"/>
              <a:r>
                <a:rPr lang="en-US" sz="1200" b="1" dirty="0"/>
                <a:t>Consumer </a:t>
              </a:r>
              <a:r>
                <a:rPr lang="en-US" sz="1400" b="1" dirty="0"/>
                <a:t>Groups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04314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0E65FD-4B09-E471-5C1C-2506B251EB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49029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4348-150A-CCB7-33ED-C9C1C54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10F226-AEB2-C237-0790-157149EACACA}"/>
              </a:ext>
            </a:extLst>
          </p:cNvPr>
          <p:cNvSpPr txBox="1"/>
          <p:nvPr/>
        </p:nvSpPr>
        <p:spPr>
          <a:xfrm>
            <a:off x="358815" y="1010172"/>
            <a:ext cx="11042248" cy="32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pt-PT" sz="1800" b="1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Replica-of</a:t>
            </a:r>
            <a:endParaRPr lang="en-IN" sz="180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fontAlgn="base">
              <a:lnSpc>
                <a:spcPct val="115000"/>
              </a:lnSpc>
              <a:buFont typeface="+mj-lt"/>
              <a:buAutoNum type="arabicPeriod"/>
            </a:pP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Install standalone Open Source Redis version 3.0.7 on </a:t>
            </a:r>
            <a:r>
              <a:rPr lang="de-DE" sz="18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Server A</a:t>
            </a:r>
            <a:r>
              <a:rPr lang="en-IN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 marL="342900" lvl="0" indent="-342900" fontAlgn="base">
              <a:lnSpc>
                <a:spcPct val="115000"/>
              </a:lnSpc>
              <a:buFont typeface="+mj-lt"/>
              <a:buAutoNum type="arabicPeriod"/>
            </a:pP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Make sure you change the default port from 6379 to something else in the </a:t>
            </a:r>
            <a:r>
              <a:rPr lang="en-US" sz="1800" u="none" strike="noStrike" kern="0" spc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redis.conf</a:t>
            </a: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file.</a:t>
            </a:r>
            <a:endParaRPr lang="en-IN" sz="1800" u="none" strike="noStrike" kern="0" spc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fontAlgn="base">
              <a:lnSpc>
                <a:spcPct val="115000"/>
              </a:lnSpc>
              <a:buFont typeface="+mj-lt"/>
              <a:buAutoNum type="arabicPeriod"/>
            </a:pP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Use </a:t>
            </a:r>
            <a:r>
              <a:rPr lang="en-IN" sz="1800" b="1" u="none" strike="noStrike" kern="0" spc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memtier</a:t>
            </a:r>
            <a:r>
              <a:rPr lang="en-IN" sz="18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-benchmark</a:t>
            </a: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tool created by Redis, to load data into the standalone Redis.</a:t>
            </a:r>
            <a:endParaRPr lang="en-IN" sz="1800" u="none" strike="noStrike" kern="0" spc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fontAlgn="base">
              <a:lnSpc>
                <a:spcPct val="115000"/>
              </a:lnSpc>
              <a:buFont typeface="+mj-lt"/>
              <a:buAutoNum type="arabicPeriod"/>
            </a:pP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Install Redis Enterprise GA version on </a:t>
            </a:r>
            <a:r>
              <a:rPr lang="da-DK" sz="18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Server B</a:t>
            </a:r>
            <a:r>
              <a:rPr lang="en-IN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 marL="342900" lvl="0" indent="-342900" fontAlgn="base">
              <a:lnSpc>
                <a:spcPct val="115000"/>
              </a:lnSpc>
              <a:buFont typeface="+mj-lt"/>
              <a:buAutoNum type="arabicPeriod"/>
            </a:pP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Setup Redis Enterprise using no DNS option.</a:t>
            </a:r>
            <a:endParaRPr lang="en-IN" sz="1800" u="none" strike="noStrike" kern="0" spc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fontAlgn="base">
              <a:lnSpc>
                <a:spcPct val="115000"/>
              </a:lnSpc>
              <a:buFont typeface="+mj-lt"/>
              <a:buAutoNum type="arabicPeriod"/>
            </a:pP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Create a Redis DB on Redis Enterprise.</a:t>
            </a:r>
            <a:endParaRPr lang="en-IN" sz="1800" u="none" strike="noStrike" kern="0" spc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fontAlgn="base">
              <a:lnSpc>
                <a:spcPct val="115000"/>
              </a:lnSpc>
              <a:buFont typeface="+mj-lt"/>
              <a:buAutoNum type="arabicPeriod"/>
            </a:pP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Enable </a:t>
            </a:r>
            <a:r>
              <a:rPr lang="ar-SA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it-IT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Replica Of</a:t>
            </a:r>
            <a:r>
              <a:rPr lang="en-IN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” </a:t>
            </a: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between the Redis Enterprise DB and the Open Source Redis. (Source: </a:t>
            </a:r>
            <a:r>
              <a:rPr lang="en-US" sz="1800" u="none" strike="noStrike" kern="0" spc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OpenSource</a:t>
            </a: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Redis, Target: Redis Enterprise DB).</a:t>
            </a:r>
            <a:endParaRPr lang="en-IN" sz="1800" u="none" strike="noStrike" kern="0" spc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fontAlgn="base">
              <a:lnSpc>
                <a:spcPct val="115000"/>
              </a:lnSpc>
              <a:buFont typeface="+mj-lt"/>
              <a:buAutoNum type="arabicPeriod"/>
            </a:pP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Please send an email with some details on how it is going so far.</a:t>
            </a:r>
            <a:endParaRPr lang="en-IN" sz="1800" u="none" strike="noStrike" kern="0" spc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696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4348-150A-CCB7-33ED-C9C1C54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Setup Server-A (Redis 3.0.7 Open Source)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5548F-754C-714D-3C8A-0C78016FC9AD}"/>
              </a:ext>
            </a:extLst>
          </p:cNvPr>
          <p:cNvSpPr txBox="1"/>
          <p:nvPr/>
        </p:nvSpPr>
        <p:spPr>
          <a:xfrm>
            <a:off x="329878" y="4417064"/>
            <a:ext cx="6099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Redis 3.0.7 Installation Instructions  - </a:t>
            </a:r>
            <a:r>
              <a:rPr lang="en-IN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2"/>
              </a:rPr>
              <a:t>https://www.digitalocean.com/community/tutorials/how-to-install-and-configure-redis-on-ubuntu-16-04</a:t>
            </a:r>
            <a:endParaRPr lang="en-IN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3150B-F682-95B8-64D0-B8E5C5866A35}"/>
              </a:ext>
            </a:extLst>
          </p:cNvPr>
          <p:cNvSpPr txBox="1"/>
          <p:nvPr/>
        </p:nvSpPr>
        <p:spPr>
          <a:xfrm>
            <a:off x="329878" y="1019672"/>
            <a:ext cx="6099858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Vagrant VM as </a:t>
            </a:r>
            <a:r>
              <a:rPr lang="en-IN" b="1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SERVER-A</a:t>
            </a:r>
            <a:r>
              <a:rPr lang="en-IN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(Referred as </a:t>
            </a:r>
            <a:r>
              <a:rPr lang="en-IN" b="1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redis-vm02</a:t>
            </a:r>
            <a:r>
              <a:rPr lang="en-IN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)</a:t>
            </a:r>
          </a:p>
          <a:p>
            <a:r>
              <a:rPr lang="en-IN" sz="1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(for hosting </a:t>
            </a:r>
            <a:r>
              <a:rPr lang="en-IN" sz="14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redis</a:t>
            </a:r>
            <a:r>
              <a:rPr lang="en-IN" sz="1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open source 3.0.7 – Vagrant script attached)</a:t>
            </a:r>
          </a:p>
          <a:p>
            <a:endParaRPr lang="en-IN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IN" dirty="0"/>
              <a:t>Operating System = "generic/ubuntu1604"</a:t>
            </a:r>
          </a:p>
          <a:p>
            <a:r>
              <a:rPr lang="en-IN" dirty="0"/>
              <a:t>Shared folder = "./data"</a:t>
            </a:r>
          </a:p>
          <a:p>
            <a:r>
              <a:rPr lang="en-IN" dirty="0"/>
              <a:t>Host-Name = "redis-vm02"</a:t>
            </a:r>
          </a:p>
          <a:p>
            <a:r>
              <a:rPr lang="en-IN" dirty="0"/>
              <a:t>Disk-size = "10GB"</a:t>
            </a:r>
          </a:p>
          <a:p>
            <a:r>
              <a:rPr lang="en-IN" dirty="0"/>
              <a:t>RAM = "4092"</a:t>
            </a:r>
          </a:p>
          <a:p>
            <a:r>
              <a:rPr lang="en-IN" dirty="0"/>
              <a:t>CPU = "2"</a:t>
            </a:r>
          </a:p>
          <a:p>
            <a:endParaRPr lang="en-IN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C7DC38-1B29-ED30-A3DE-1E7FBA11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748" y="1082117"/>
            <a:ext cx="4833374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0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4348-150A-CCB7-33ED-C9C1C54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Setup Server-A (Redis 3.0.7 Open Source)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3AC2C9-573B-99C6-A1CB-E26930777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22" y="1058806"/>
            <a:ext cx="8649757" cy="51525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4DBD64-DD9B-5869-6CF4-16304A1979D6}"/>
              </a:ext>
            </a:extLst>
          </p:cNvPr>
          <p:cNvSpPr/>
          <p:nvPr/>
        </p:nvSpPr>
        <p:spPr>
          <a:xfrm>
            <a:off x="4456090" y="2640168"/>
            <a:ext cx="2627290" cy="3606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7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3E4AA3-7210-5681-4CFF-55F765100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824" y="1091513"/>
            <a:ext cx="4833373" cy="42582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1F4348-150A-CCB7-33ED-C9C1C54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Setup Server-B (Redis Enterprise Server)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5548F-754C-714D-3C8A-0C78016FC9AD}"/>
              </a:ext>
            </a:extLst>
          </p:cNvPr>
          <p:cNvSpPr txBox="1"/>
          <p:nvPr/>
        </p:nvSpPr>
        <p:spPr>
          <a:xfrm>
            <a:off x="306729" y="3649710"/>
            <a:ext cx="609985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Redis enterprise Server Installation Instructions  - </a:t>
            </a:r>
            <a:r>
              <a:rPr lang="en-IN" sz="1600" dirty="0">
                <a:solidFill>
                  <a:srgbClr val="000000"/>
                </a:solidFill>
                <a:latin typeface="Helvetica Neue" panose="02000503000000020004" pitchFamily="2" charset="0"/>
                <a:hlinkClick r:id="rId3"/>
              </a:rPr>
              <a:t>https://docs.redis.com/latest/rs/installing-upgrading/</a:t>
            </a:r>
            <a:r>
              <a:rPr lang="en-IN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</a:p>
          <a:p>
            <a:endParaRPr lang="en-IN" sz="16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IN" sz="1600" dirty="0">
                <a:solidFill>
                  <a:srgbClr val="000000"/>
                </a:solidFill>
                <a:highlight>
                  <a:srgbClr val="FFFF00"/>
                </a:highlight>
                <a:latin typeface="Helvetica Neue" panose="02000503000000020004" pitchFamily="2" charset="0"/>
              </a:rPr>
              <a:t>Note: The deployment doesn’t use </a:t>
            </a:r>
            <a:r>
              <a:rPr lang="en-IN" sz="1600" dirty="0" err="1">
                <a:highlight>
                  <a:srgbClr val="FFFF00"/>
                </a:highlight>
              </a:rPr>
              <a:t>systemd</a:t>
            </a:r>
            <a:r>
              <a:rPr lang="en-IN" sz="1600" dirty="0">
                <a:highlight>
                  <a:srgbClr val="FFFF00"/>
                </a:highlight>
              </a:rPr>
              <a:t>-resolved (DNS server) driven addressing. Instead, the solution makes use of IP address based addressing for establishing the </a:t>
            </a:r>
            <a:r>
              <a:rPr lang="en-IN" sz="1600" dirty="0" err="1">
                <a:highlight>
                  <a:srgbClr val="FFFF00"/>
                </a:highlight>
              </a:rPr>
              <a:t>replicaof</a:t>
            </a:r>
            <a:r>
              <a:rPr lang="en-IN" sz="1600" dirty="0">
                <a:highlight>
                  <a:srgbClr val="FFFF00"/>
                </a:highlight>
              </a:rPr>
              <a:t> settings</a:t>
            </a:r>
          </a:p>
          <a:p>
            <a:endParaRPr lang="en-IN" sz="1600" dirty="0">
              <a:solidFill>
                <a:srgbClr val="DCA10D"/>
              </a:solidFill>
              <a:effectLst/>
              <a:highlight>
                <a:srgbClr val="FFFF00"/>
              </a:highlight>
              <a:latin typeface="Helvetica Neue" panose="02000503000000020004" pitchFamily="2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Redis-tools</a:t>
            </a:r>
          </a:p>
          <a:p>
            <a:r>
              <a:rPr lang="en-IN" sz="1600" dirty="0">
                <a:solidFill>
                  <a:srgbClr val="DCA10D"/>
                </a:solidFill>
                <a:latin typeface="Helvetica Neue" panose="02000503000000020004" pitchFamily="2" charset="0"/>
                <a:hlinkClick r:id="rId4"/>
              </a:rPr>
              <a:t>https://stackoverflow.com/questions/21795340/linux-install-redis-cli-only</a:t>
            </a:r>
            <a:r>
              <a:rPr lang="en-IN" sz="1600" dirty="0">
                <a:solidFill>
                  <a:srgbClr val="DCA10D"/>
                </a:solidFill>
                <a:highlight>
                  <a:srgbClr val="FFFF00"/>
                </a:highlight>
                <a:latin typeface="Helvetica Neue" panose="02000503000000020004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3150B-F682-95B8-64D0-B8E5C5866A35}"/>
              </a:ext>
            </a:extLst>
          </p:cNvPr>
          <p:cNvSpPr txBox="1"/>
          <p:nvPr/>
        </p:nvSpPr>
        <p:spPr>
          <a:xfrm>
            <a:off x="329878" y="1019672"/>
            <a:ext cx="6099858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Vagrant VM as </a:t>
            </a:r>
            <a:r>
              <a:rPr lang="en-IN" b="1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SERVER-B</a:t>
            </a:r>
            <a:r>
              <a:rPr lang="en-IN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(Referred as </a:t>
            </a:r>
            <a:r>
              <a:rPr lang="en-IN" b="1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redis-vm02</a:t>
            </a:r>
            <a:r>
              <a:rPr lang="en-IN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)</a:t>
            </a:r>
          </a:p>
          <a:p>
            <a:r>
              <a:rPr lang="en-IN" sz="1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(for hosting </a:t>
            </a:r>
            <a:r>
              <a:rPr lang="en-IN" sz="14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redis</a:t>
            </a:r>
            <a:r>
              <a:rPr lang="en-IN" sz="1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enterprise server– Vagrant script attached)</a:t>
            </a:r>
          </a:p>
          <a:p>
            <a:endParaRPr lang="en-IN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IN" dirty="0"/>
              <a:t>Operating System = "generic/ubuntu1604"</a:t>
            </a:r>
          </a:p>
          <a:p>
            <a:r>
              <a:rPr lang="en-IN" dirty="0"/>
              <a:t>Shared folder = "./data"</a:t>
            </a:r>
          </a:p>
          <a:p>
            <a:r>
              <a:rPr lang="en-IN" dirty="0"/>
              <a:t>Host-Name = "redis-vm01"</a:t>
            </a:r>
          </a:p>
          <a:p>
            <a:r>
              <a:rPr lang="en-IN" dirty="0"/>
              <a:t>Disk-size = "10GB"</a:t>
            </a:r>
          </a:p>
          <a:p>
            <a:r>
              <a:rPr lang="en-IN" dirty="0"/>
              <a:t>RAM = "4092"</a:t>
            </a:r>
          </a:p>
          <a:p>
            <a:r>
              <a:rPr lang="en-IN" dirty="0"/>
              <a:t>CPU = "2"</a:t>
            </a:r>
          </a:p>
          <a:p>
            <a:endParaRPr lang="en-IN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44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303D36-018C-2C01-0027-61CD1C665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914" y="994408"/>
            <a:ext cx="9160030" cy="4776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1F4348-150A-CCB7-33ED-C9C1C54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Setup </a:t>
            </a:r>
            <a:r>
              <a:rPr lang="en-US" dirty="0" err="1"/>
              <a:t>replicaof</a:t>
            </a:r>
            <a:r>
              <a:rPr lang="en-US" dirty="0"/>
              <a:t> Redis 3.0.7 Open source Server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3150B-F682-95B8-64D0-B8E5C5866A35}"/>
              </a:ext>
            </a:extLst>
          </p:cNvPr>
          <p:cNvSpPr txBox="1"/>
          <p:nvPr/>
        </p:nvSpPr>
        <p:spPr>
          <a:xfrm>
            <a:off x="329878" y="1019672"/>
            <a:ext cx="151180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>
                <a:solidFill>
                  <a:srgbClr val="000000"/>
                </a:solidFill>
                <a:latin typeface="Helvetica Neue" panose="02000503000000020004" pitchFamily="2" charset="0"/>
              </a:rPr>
              <a:t>Reference links - </a:t>
            </a:r>
            <a:r>
              <a:rPr lang="en-IN" u="sng" dirty="0">
                <a:solidFill>
                  <a:srgbClr val="000000"/>
                </a:solidFill>
                <a:latin typeface="Helvetica Neue" panose="02000503000000020004" pitchFamily="2" charset="0"/>
                <a:hlinkClick r:id="rId3"/>
              </a:rPr>
              <a:t>https://docs.redis.com/latest/rs/concepts/compatibility/</a:t>
            </a:r>
            <a:r>
              <a:rPr lang="en-IN" u="sng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</a:p>
          <a:p>
            <a:endParaRPr lang="en-IN" u="sng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-IN" dirty="0">
                <a:hlinkClick r:id="rId4"/>
              </a:rPr>
              <a:t>https://medium.com/@octoz/high-availability-and-scalability-with-redis-enterprise-54a48edcce17</a:t>
            </a:r>
            <a:r>
              <a:rPr lang="en-IN" dirty="0"/>
              <a:t> </a:t>
            </a:r>
          </a:p>
          <a:p>
            <a:endParaRPr lang="en-IN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CC6471-B4F8-1E93-B6DB-8D395C050144}"/>
              </a:ext>
            </a:extLst>
          </p:cNvPr>
          <p:cNvSpPr/>
          <p:nvPr/>
        </p:nvSpPr>
        <p:spPr>
          <a:xfrm>
            <a:off x="3850783" y="4702420"/>
            <a:ext cx="4327302" cy="726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28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4348-150A-CCB7-33ED-C9C1C54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Loading Data to Stand-alone Redis Server (Server-A) using </a:t>
            </a:r>
            <a:r>
              <a:rPr lang="en-US" dirty="0" err="1">
                <a:highlight>
                  <a:srgbClr val="FFFF00"/>
                </a:highlight>
              </a:rPr>
              <a:t>memtier_benchmark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tool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7A1181-A95D-367A-B826-28DBA269A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5" y="908327"/>
            <a:ext cx="10076033" cy="1770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B8E767-5BD6-EA2A-77F4-3C53DC69A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4" y="2825167"/>
            <a:ext cx="11881829" cy="38074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EB244B7-BE8A-55F7-0FD0-2AB704FC4976}"/>
              </a:ext>
            </a:extLst>
          </p:cNvPr>
          <p:cNvSpPr/>
          <p:nvPr/>
        </p:nvSpPr>
        <p:spPr>
          <a:xfrm>
            <a:off x="138732" y="869244"/>
            <a:ext cx="9248336" cy="3606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74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4348-150A-CCB7-33ED-C9C1C54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Loading Data to Redis Enterprise Server (Server-B) using </a:t>
            </a:r>
            <a:r>
              <a:rPr lang="en-US" dirty="0" err="1">
                <a:highlight>
                  <a:srgbClr val="FFFF00"/>
                </a:highlight>
              </a:rPr>
              <a:t>memtier_benchmark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tool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256412-F90D-B4E1-110D-F52A4798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79" y="1073929"/>
            <a:ext cx="11083636" cy="5607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EB244B7-BE8A-55F7-0FD0-2AB704FC4976}"/>
              </a:ext>
            </a:extLst>
          </p:cNvPr>
          <p:cNvSpPr/>
          <p:nvPr/>
        </p:nvSpPr>
        <p:spPr>
          <a:xfrm>
            <a:off x="3359426" y="1038512"/>
            <a:ext cx="3296017" cy="3606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5D7B19-3C5B-CEF8-76D8-CAF638683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79" y="1711449"/>
            <a:ext cx="11083636" cy="467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51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0E65FD-4B09-E471-5C1C-2506B251EB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Application Walkthrough</a:t>
            </a:r>
          </a:p>
        </p:txBody>
      </p:sp>
    </p:spTree>
    <p:extLst>
      <p:ext uri="{BB962C8B-B14F-4D97-AF65-F5344CB8AC3E}">
        <p14:creationId xmlns:p14="http://schemas.microsoft.com/office/powerpoint/2010/main" val="2737809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1177</Words>
  <Application>Microsoft Macintosh PowerPoint</Application>
  <PresentationFormat>Widescreen</PresentationFormat>
  <Paragraphs>198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Helvetica Neue</vt:lpstr>
      <vt:lpstr>Proxima Nova</vt:lpstr>
      <vt:lpstr>Wingdings</vt:lpstr>
      <vt:lpstr>Office Theme</vt:lpstr>
      <vt:lpstr>Installing Redis Enterprise &amp; setting replicaof Redis 3.0.7 Open-source</vt:lpstr>
      <vt:lpstr>Problem Statement</vt:lpstr>
      <vt:lpstr>Setup Server-A (Redis 3.0.7 Open Source)</vt:lpstr>
      <vt:lpstr>Setup Server-A (Redis 3.0.7 Open Source)</vt:lpstr>
      <vt:lpstr>Setup Server-B (Redis Enterprise Server)</vt:lpstr>
      <vt:lpstr>Setup replicaof Redis 3.0.7 Open source Server</vt:lpstr>
      <vt:lpstr>Loading Data to Stand-alone Redis Server (Server-A) using memtier_benchmark tool</vt:lpstr>
      <vt:lpstr>Loading Data to Redis Enterprise Server (Server-B) using memtier_benchmark tool</vt:lpstr>
      <vt:lpstr>Application Walkthrough</vt:lpstr>
      <vt:lpstr>Problem Statement</vt:lpstr>
      <vt:lpstr>Solution Approach</vt:lpstr>
      <vt:lpstr>Application Outputs</vt:lpstr>
      <vt:lpstr>Solution Walkthrough</vt:lpstr>
      <vt:lpstr>Problem Statement</vt:lpstr>
      <vt:lpstr>Solution Architecture</vt:lpstr>
      <vt:lpstr>Solution Architecture</vt:lpstr>
      <vt:lpstr>Solution Architecture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Walkthrough</dc:title>
  <dc:creator>Sanjeev Tiwari</dc:creator>
  <cp:lastModifiedBy>Sanjeev Tiwari</cp:lastModifiedBy>
  <cp:revision>28</cp:revision>
  <dcterms:created xsi:type="dcterms:W3CDTF">2022-06-29T07:58:07Z</dcterms:created>
  <dcterms:modified xsi:type="dcterms:W3CDTF">2022-07-05T06:57:23Z</dcterms:modified>
</cp:coreProperties>
</file>